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2"/>
    <p:sldId id="257" r:id="rId3"/>
  </p:sldIdLst>
  <p:sldSz cx="10655300" cy="7562850"/>
  <p:notesSz cx="9872663" cy="6797675"/>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1968"/>
    <a:srgbClr val="78B832"/>
    <a:srgbClr val="72C91F"/>
    <a:srgbClr val="FF3399"/>
    <a:srgbClr val="69B61C"/>
    <a:srgbClr val="DA0058"/>
    <a:srgbClr val="74B230"/>
    <a:srgbClr val="FF0066"/>
    <a:srgbClr val="E51968"/>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385" autoAdjust="0"/>
    <p:restoredTop sz="94635" autoAdjust="0"/>
  </p:normalViewPr>
  <p:slideViewPr>
    <p:cSldViewPr>
      <p:cViewPr varScale="1">
        <p:scale>
          <a:sx n="53" d="100"/>
          <a:sy n="53" d="100"/>
        </p:scale>
        <p:origin x="996" y="5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278841" cy="341026"/>
          </a:xfrm>
          <a:prstGeom prst="rect">
            <a:avLst/>
          </a:prstGeom>
        </p:spPr>
        <p:txBody>
          <a:bodyPr vert="horz" lIns="83668" tIns="41834" rIns="83668" bIns="41834" rtlCol="0"/>
          <a:lstStyle>
            <a:lvl1pPr algn="l">
              <a:defRPr sz="1100"/>
            </a:lvl1pPr>
          </a:lstStyle>
          <a:p>
            <a:endParaRPr lang="fr-FR" dirty="0"/>
          </a:p>
        </p:txBody>
      </p:sp>
      <p:sp>
        <p:nvSpPr>
          <p:cNvPr id="3" name="Espace réservé de la date 2"/>
          <p:cNvSpPr>
            <a:spLocks noGrp="1"/>
          </p:cNvSpPr>
          <p:nvPr>
            <p:ph type="dt" idx="1"/>
          </p:nvPr>
        </p:nvSpPr>
        <p:spPr>
          <a:xfrm>
            <a:off x="5592352" y="0"/>
            <a:ext cx="4277369" cy="341026"/>
          </a:xfrm>
          <a:prstGeom prst="rect">
            <a:avLst/>
          </a:prstGeom>
        </p:spPr>
        <p:txBody>
          <a:bodyPr vert="horz" lIns="83668" tIns="41834" rIns="83668" bIns="41834" rtlCol="0"/>
          <a:lstStyle>
            <a:lvl1pPr algn="r">
              <a:defRPr sz="1100"/>
            </a:lvl1pPr>
          </a:lstStyle>
          <a:p>
            <a:fld id="{28E42983-4797-4454-A045-09872361C190}" type="datetimeFigureOut">
              <a:rPr lang="fr-FR" smtClean="0"/>
              <a:t>04/09/2023</a:t>
            </a:fld>
            <a:endParaRPr lang="fr-FR" dirty="0"/>
          </a:p>
        </p:txBody>
      </p:sp>
      <p:sp>
        <p:nvSpPr>
          <p:cNvPr id="4" name="Espace réservé de l'image des diapositives 3"/>
          <p:cNvSpPr>
            <a:spLocks noGrp="1" noRot="1" noChangeAspect="1"/>
          </p:cNvSpPr>
          <p:nvPr>
            <p:ph type="sldImg" idx="2"/>
          </p:nvPr>
        </p:nvSpPr>
        <p:spPr>
          <a:xfrm>
            <a:off x="3322638" y="850900"/>
            <a:ext cx="3227387" cy="2292350"/>
          </a:xfrm>
          <a:prstGeom prst="rect">
            <a:avLst/>
          </a:prstGeom>
          <a:noFill/>
          <a:ln w="12700">
            <a:solidFill>
              <a:prstClr val="black"/>
            </a:solidFill>
          </a:ln>
        </p:spPr>
        <p:txBody>
          <a:bodyPr vert="horz" lIns="83668" tIns="41834" rIns="83668" bIns="41834" rtlCol="0" anchor="ctr"/>
          <a:lstStyle/>
          <a:p>
            <a:endParaRPr lang="fr-FR" dirty="0"/>
          </a:p>
        </p:txBody>
      </p:sp>
      <p:sp>
        <p:nvSpPr>
          <p:cNvPr id="5" name="Espace réservé des notes 4"/>
          <p:cNvSpPr>
            <a:spLocks noGrp="1"/>
          </p:cNvSpPr>
          <p:nvPr>
            <p:ph type="body" sz="quarter" idx="3"/>
          </p:nvPr>
        </p:nvSpPr>
        <p:spPr>
          <a:xfrm>
            <a:off x="986974" y="3271845"/>
            <a:ext cx="7898719" cy="2676834"/>
          </a:xfrm>
          <a:prstGeom prst="rect">
            <a:avLst/>
          </a:prstGeom>
        </p:spPr>
        <p:txBody>
          <a:bodyPr vert="horz" lIns="83668" tIns="41834" rIns="83668" bIns="41834"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456650"/>
            <a:ext cx="4278841" cy="341025"/>
          </a:xfrm>
          <a:prstGeom prst="rect">
            <a:avLst/>
          </a:prstGeom>
        </p:spPr>
        <p:txBody>
          <a:bodyPr vert="horz" lIns="83668" tIns="41834" rIns="83668" bIns="41834" rtlCol="0" anchor="b"/>
          <a:lstStyle>
            <a:lvl1pPr algn="l">
              <a:defRPr sz="1100"/>
            </a:lvl1pPr>
          </a:lstStyle>
          <a:p>
            <a:endParaRPr lang="fr-FR" dirty="0"/>
          </a:p>
        </p:txBody>
      </p:sp>
      <p:sp>
        <p:nvSpPr>
          <p:cNvPr id="7" name="Espace réservé du numéro de diapositive 6"/>
          <p:cNvSpPr>
            <a:spLocks noGrp="1"/>
          </p:cNvSpPr>
          <p:nvPr>
            <p:ph type="sldNum" sz="quarter" idx="5"/>
          </p:nvPr>
        </p:nvSpPr>
        <p:spPr>
          <a:xfrm>
            <a:off x="5592352" y="6456650"/>
            <a:ext cx="4277369" cy="341025"/>
          </a:xfrm>
          <a:prstGeom prst="rect">
            <a:avLst/>
          </a:prstGeom>
        </p:spPr>
        <p:txBody>
          <a:bodyPr vert="horz" lIns="83668" tIns="41834" rIns="83668" bIns="41834" rtlCol="0" anchor="b"/>
          <a:lstStyle>
            <a:lvl1pPr algn="r">
              <a:defRPr sz="1100"/>
            </a:lvl1pPr>
          </a:lstStyle>
          <a:p>
            <a:fld id="{41478E20-B7EB-4BF1-8600-945EC403CC87}" type="slidenum">
              <a:rPr lang="fr-FR" smtClean="0"/>
              <a:t>‹N°›</a:t>
            </a:fld>
            <a:endParaRPr lang="fr-FR" dirty="0"/>
          </a:p>
        </p:txBody>
      </p:sp>
    </p:spTree>
    <p:extLst>
      <p:ext uri="{BB962C8B-B14F-4D97-AF65-F5344CB8AC3E}">
        <p14:creationId xmlns:p14="http://schemas.microsoft.com/office/powerpoint/2010/main" val="813293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1478E20-B7EB-4BF1-8600-945EC403CC87}" type="slidenum">
              <a:rPr lang="fr-FR" smtClean="0"/>
              <a:t>1</a:t>
            </a:fld>
            <a:endParaRPr lang="fr-FR" dirty="0"/>
          </a:p>
        </p:txBody>
      </p:sp>
    </p:spTree>
    <p:extLst>
      <p:ext uri="{BB962C8B-B14F-4D97-AF65-F5344CB8AC3E}">
        <p14:creationId xmlns:p14="http://schemas.microsoft.com/office/powerpoint/2010/main" val="769806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1478E20-B7EB-4BF1-8600-945EC403CC87}" type="slidenum">
              <a:rPr lang="fr-FR" smtClean="0"/>
              <a:t>2</a:t>
            </a:fld>
            <a:endParaRPr lang="fr-FR" dirty="0"/>
          </a:p>
        </p:txBody>
      </p:sp>
    </p:spTree>
    <p:extLst>
      <p:ext uri="{BB962C8B-B14F-4D97-AF65-F5344CB8AC3E}">
        <p14:creationId xmlns:p14="http://schemas.microsoft.com/office/powerpoint/2010/main" val="82552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99623" y="2344483"/>
            <a:ext cx="9062403"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99247" y="4235196"/>
            <a:ext cx="7463155"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9/4/2023</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rgbClr val="7AB92C"/>
                </a:solidFill>
                <a:latin typeface="TitilliumMaps26L-750wt"/>
                <a:cs typeface="TitilliumMaps26L-750wt"/>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9/4/2023</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rgbClr val="7AB92C"/>
                </a:solidFill>
                <a:latin typeface="TitilliumMaps26L-750wt"/>
                <a:cs typeface="TitilliumMaps26L-750wt"/>
              </a:defRPr>
            </a:lvl1pPr>
          </a:lstStyle>
          <a:p>
            <a:endParaRPr/>
          </a:p>
        </p:txBody>
      </p:sp>
      <p:sp>
        <p:nvSpPr>
          <p:cNvPr id="3" name="Holder 3"/>
          <p:cNvSpPr>
            <a:spLocks noGrp="1"/>
          </p:cNvSpPr>
          <p:nvPr>
            <p:ph sz="half" idx="2"/>
          </p:nvPr>
        </p:nvSpPr>
        <p:spPr>
          <a:xfrm>
            <a:off x="533082" y="1739455"/>
            <a:ext cx="4637818"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490749" y="1739455"/>
            <a:ext cx="4637818"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9/4/2023</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rgbClr val="7AB92C"/>
                </a:solidFill>
                <a:latin typeface="TitilliumMaps26L-750wt"/>
                <a:cs typeface="TitilliumMaps26L-750w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9/4/2023</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9/4/2023</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19299" y="362155"/>
            <a:ext cx="3133725" cy="574040"/>
          </a:xfrm>
          <a:prstGeom prst="rect">
            <a:avLst/>
          </a:prstGeom>
        </p:spPr>
        <p:txBody>
          <a:bodyPr wrap="square" lIns="0" tIns="0" rIns="0" bIns="0">
            <a:spAutoFit/>
          </a:bodyPr>
          <a:lstStyle>
            <a:lvl1pPr>
              <a:defRPr sz="1800" b="1" i="0">
                <a:solidFill>
                  <a:srgbClr val="7AB92C"/>
                </a:solidFill>
                <a:latin typeface="TitilliumMaps26L-750wt"/>
                <a:cs typeface="TitilliumMaps26L-750wt"/>
              </a:defRPr>
            </a:lvl1pPr>
          </a:lstStyle>
          <a:p>
            <a:endParaRPr/>
          </a:p>
        </p:txBody>
      </p:sp>
      <p:sp>
        <p:nvSpPr>
          <p:cNvPr id="3" name="Holder 3"/>
          <p:cNvSpPr>
            <a:spLocks noGrp="1"/>
          </p:cNvSpPr>
          <p:nvPr>
            <p:ph type="body" idx="1"/>
          </p:nvPr>
        </p:nvSpPr>
        <p:spPr>
          <a:xfrm>
            <a:off x="533082" y="1739455"/>
            <a:ext cx="9595485"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624961" y="7033450"/>
            <a:ext cx="3411728" cy="378142"/>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533082" y="7033450"/>
            <a:ext cx="2452179"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9/4/2023</a:t>
            </a:fld>
            <a:endParaRPr lang="en-US" dirty="0"/>
          </a:p>
        </p:txBody>
      </p:sp>
      <p:sp>
        <p:nvSpPr>
          <p:cNvPr id="6" name="Holder 6"/>
          <p:cNvSpPr>
            <a:spLocks noGrp="1"/>
          </p:cNvSpPr>
          <p:nvPr>
            <p:ph type="sldNum" sz="quarter" idx="7"/>
          </p:nvPr>
        </p:nvSpPr>
        <p:spPr>
          <a:xfrm>
            <a:off x="7676388" y="7033450"/>
            <a:ext cx="2452179"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13.png"/><Relationship Id="rId5" Type="http://schemas.openxmlformats.org/officeDocument/2006/relationships/image" Target="../media/image8.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97C0FF6-CAAE-40CD-5405-91AB4DDA25FF}"/>
              </a:ext>
            </a:extLst>
          </p:cNvPr>
          <p:cNvSpPr/>
          <p:nvPr/>
        </p:nvSpPr>
        <p:spPr>
          <a:xfrm>
            <a:off x="5604739" y="5153024"/>
            <a:ext cx="5037861" cy="22363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object 2"/>
          <p:cNvSpPr/>
          <p:nvPr/>
        </p:nvSpPr>
        <p:spPr>
          <a:xfrm>
            <a:off x="418980" y="5915543"/>
            <a:ext cx="4513634" cy="1028804"/>
          </a:xfrm>
          <a:custGeom>
            <a:avLst/>
            <a:gdLst/>
            <a:ahLst/>
            <a:cxnLst/>
            <a:rect l="l" t="t" r="r" b="b"/>
            <a:pathLst>
              <a:path w="4464050" h="1991360">
                <a:moveTo>
                  <a:pt x="108000" y="0"/>
                </a:moveTo>
                <a:lnTo>
                  <a:pt x="65960" y="8486"/>
                </a:lnTo>
                <a:lnTo>
                  <a:pt x="31630" y="31630"/>
                </a:lnTo>
                <a:lnTo>
                  <a:pt x="8486" y="65960"/>
                </a:lnTo>
                <a:lnTo>
                  <a:pt x="0" y="108000"/>
                </a:lnTo>
                <a:lnTo>
                  <a:pt x="0" y="1883054"/>
                </a:lnTo>
                <a:lnTo>
                  <a:pt x="8486" y="1925095"/>
                </a:lnTo>
                <a:lnTo>
                  <a:pt x="31630" y="1959424"/>
                </a:lnTo>
                <a:lnTo>
                  <a:pt x="65960" y="1982568"/>
                </a:lnTo>
                <a:lnTo>
                  <a:pt x="108000" y="1991055"/>
                </a:lnTo>
                <a:lnTo>
                  <a:pt x="4355998" y="1991055"/>
                </a:lnTo>
                <a:lnTo>
                  <a:pt x="4398039" y="1982568"/>
                </a:lnTo>
                <a:lnTo>
                  <a:pt x="4432368" y="1959424"/>
                </a:lnTo>
                <a:lnTo>
                  <a:pt x="4455512" y="1925095"/>
                </a:lnTo>
                <a:lnTo>
                  <a:pt x="4463999" y="1883054"/>
                </a:lnTo>
                <a:lnTo>
                  <a:pt x="4463999" y="108000"/>
                </a:lnTo>
                <a:lnTo>
                  <a:pt x="4455512" y="65960"/>
                </a:lnTo>
                <a:lnTo>
                  <a:pt x="4432368" y="31630"/>
                </a:lnTo>
                <a:lnTo>
                  <a:pt x="4398039" y="8486"/>
                </a:lnTo>
                <a:lnTo>
                  <a:pt x="4355998" y="0"/>
                </a:lnTo>
                <a:lnTo>
                  <a:pt x="108000" y="0"/>
                </a:lnTo>
                <a:close/>
              </a:path>
            </a:pathLst>
          </a:custGeom>
          <a:ln w="38100">
            <a:solidFill>
              <a:srgbClr val="E61968"/>
            </a:solidFill>
          </a:ln>
        </p:spPr>
        <p:txBody>
          <a:bodyPr wrap="square" lIns="0" tIns="0" rIns="0" bIns="0" rtlCol="0"/>
          <a:lstStyle/>
          <a:p>
            <a:endParaRPr dirty="0"/>
          </a:p>
        </p:txBody>
      </p:sp>
      <p:grpSp>
        <p:nvGrpSpPr>
          <p:cNvPr id="25" name="object 25"/>
          <p:cNvGrpSpPr/>
          <p:nvPr/>
        </p:nvGrpSpPr>
        <p:grpSpPr>
          <a:xfrm>
            <a:off x="-6350" y="6488418"/>
            <a:ext cx="503555" cy="151765"/>
            <a:chOff x="0" y="3918527"/>
            <a:chExt cx="503555" cy="151765"/>
          </a:xfrm>
        </p:grpSpPr>
        <p:pic>
          <p:nvPicPr>
            <p:cNvPr id="26" name="object 26"/>
            <p:cNvPicPr/>
            <p:nvPr/>
          </p:nvPicPr>
          <p:blipFill>
            <a:blip r:embed="rId3" cstate="print"/>
            <a:stretch>
              <a:fillRect/>
            </a:stretch>
          </p:blipFill>
          <p:spPr>
            <a:xfrm>
              <a:off x="352200" y="3918527"/>
              <a:ext cx="151282" cy="151276"/>
            </a:xfrm>
            <a:prstGeom prst="rect">
              <a:avLst/>
            </a:prstGeom>
          </p:spPr>
        </p:pic>
        <p:sp>
          <p:nvSpPr>
            <p:cNvPr id="27" name="object 27"/>
            <p:cNvSpPr/>
            <p:nvPr/>
          </p:nvSpPr>
          <p:spPr>
            <a:xfrm>
              <a:off x="0" y="3978859"/>
              <a:ext cx="427990" cy="33655"/>
            </a:xfrm>
            <a:custGeom>
              <a:avLst/>
              <a:gdLst/>
              <a:ahLst/>
              <a:cxnLst/>
              <a:rect l="l" t="t" r="r" b="b"/>
              <a:pathLst>
                <a:path w="427990" h="33654">
                  <a:moveTo>
                    <a:pt x="427837" y="0"/>
                  </a:moveTo>
                  <a:lnTo>
                    <a:pt x="0" y="0"/>
                  </a:lnTo>
                  <a:lnTo>
                    <a:pt x="0" y="33312"/>
                  </a:lnTo>
                  <a:lnTo>
                    <a:pt x="427837" y="33312"/>
                  </a:lnTo>
                  <a:lnTo>
                    <a:pt x="427837" y="0"/>
                  </a:lnTo>
                  <a:close/>
                </a:path>
              </a:pathLst>
            </a:custGeom>
            <a:solidFill>
              <a:srgbClr val="E61968"/>
            </a:solidFill>
          </p:spPr>
          <p:txBody>
            <a:bodyPr wrap="square" lIns="0" tIns="0" rIns="0" bIns="0" rtlCol="0"/>
            <a:lstStyle/>
            <a:p>
              <a:endParaRPr dirty="0"/>
            </a:p>
          </p:txBody>
        </p:sp>
      </p:grpSp>
      <p:sp>
        <p:nvSpPr>
          <p:cNvPr id="3" name="Rectangle : coins arrondis 2">
            <a:extLst>
              <a:ext uri="{FF2B5EF4-FFF2-40B4-BE49-F238E27FC236}">
                <a16:creationId xmlns:a16="http://schemas.microsoft.com/office/drawing/2014/main" id="{0AC9E325-B9AC-E932-439B-021268BFF9A9}"/>
              </a:ext>
            </a:extLst>
          </p:cNvPr>
          <p:cNvSpPr/>
          <p:nvPr/>
        </p:nvSpPr>
        <p:spPr>
          <a:xfrm>
            <a:off x="5793085" y="313289"/>
            <a:ext cx="4662392" cy="1550576"/>
          </a:xfrm>
          <a:prstGeom prst="roundRect">
            <a:avLst/>
          </a:prstGeom>
          <a:solidFill>
            <a:srgbClr val="E11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ZoneTexte 33">
            <a:extLst>
              <a:ext uri="{FF2B5EF4-FFF2-40B4-BE49-F238E27FC236}">
                <a16:creationId xmlns:a16="http://schemas.microsoft.com/office/drawing/2014/main" id="{0C7B744C-7A15-3780-3340-8936495EEB7C}"/>
              </a:ext>
            </a:extLst>
          </p:cNvPr>
          <p:cNvSpPr txBox="1"/>
          <p:nvPr/>
        </p:nvSpPr>
        <p:spPr>
          <a:xfrm>
            <a:off x="5760301" y="439672"/>
            <a:ext cx="4724993" cy="1646605"/>
          </a:xfrm>
          <a:prstGeom prst="rect">
            <a:avLst/>
          </a:prstGeom>
          <a:noFill/>
        </p:spPr>
        <p:txBody>
          <a:bodyPr wrap="square">
            <a:spAutoFit/>
          </a:bodyPr>
          <a:lstStyle/>
          <a:p>
            <a:pPr algn="ctr"/>
            <a:r>
              <a:rPr lang="fr-FR" sz="2600" b="1" kern="1200" dirty="0">
                <a:solidFill>
                  <a:schemeClr val="bg1"/>
                </a:solidFill>
                <a:latin typeface="Titilium"/>
                <a:cs typeface="Arabic Typesetting" panose="03020402040406030203" pitchFamily="66" charset="-78"/>
              </a:rPr>
              <a:t>ENTREPRENEURS BATELIERS</a:t>
            </a:r>
          </a:p>
          <a:p>
            <a:pPr algn="ctr"/>
            <a:endParaRPr lang="fr-FR" sz="900" b="1" kern="1200" dirty="0">
              <a:solidFill>
                <a:schemeClr val="bg1"/>
              </a:solidFill>
              <a:latin typeface="Titilium"/>
              <a:cs typeface="Arabic Typesetting" panose="03020402040406030203" pitchFamily="66" charset="-78"/>
            </a:endParaRPr>
          </a:p>
          <a:p>
            <a:pPr algn="ctr"/>
            <a:r>
              <a:rPr lang="fr-FR" sz="2000" b="1" kern="1200" spc="-40" dirty="0">
                <a:solidFill>
                  <a:schemeClr val="bg1"/>
                </a:solidFill>
                <a:latin typeface="TitilliumMaps26L-750wt"/>
                <a:ea typeface="+mn-ea"/>
                <a:cs typeface="Arabic Typesetting" panose="03020402040406030203" pitchFamily="66" charset="-78"/>
              </a:rPr>
              <a:t>Vous avez un projet de création, de reprise ou de croissance d’entreprise de fret fluvial ?</a:t>
            </a:r>
          </a:p>
          <a:p>
            <a:pPr algn="ctr"/>
            <a:endParaRPr lang="fr-FR" sz="2600" b="1" kern="1200" dirty="0">
              <a:solidFill>
                <a:schemeClr val="bg1"/>
              </a:solidFill>
              <a:latin typeface="Book Antiqua" panose="02040602050305030304" pitchFamily="18" charset="0"/>
              <a:ea typeface="+mn-ea"/>
              <a:cs typeface="Arabic Typesetting" panose="03020402040406030203" pitchFamily="66" charset="-78"/>
            </a:endParaRPr>
          </a:p>
        </p:txBody>
      </p:sp>
      <p:sp>
        <p:nvSpPr>
          <p:cNvPr id="39" name="ZoneTexte 38">
            <a:extLst>
              <a:ext uri="{FF2B5EF4-FFF2-40B4-BE49-F238E27FC236}">
                <a16:creationId xmlns:a16="http://schemas.microsoft.com/office/drawing/2014/main" id="{0E1B7F33-7ECC-B22A-52F4-AE943840E651}"/>
              </a:ext>
            </a:extLst>
          </p:cNvPr>
          <p:cNvSpPr txBox="1"/>
          <p:nvPr/>
        </p:nvSpPr>
        <p:spPr>
          <a:xfrm>
            <a:off x="479662" y="5915543"/>
            <a:ext cx="4392269" cy="1015663"/>
          </a:xfrm>
          <a:prstGeom prst="rect">
            <a:avLst/>
          </a:prstGeom>
          <a:noFill/>
        </p:spPr>
        <p:txBody>
          <a:bodyPr wrap="square">
            <a:spAutoFit/>
          </a:bodyPr>
          <a:lstStyle/>
          <a:p>
            <a:pPr lvl="1" algn="just"/>
            <a:r>
              <a:rPr lang="fr-FR" sz="1000" b="1" dirty="0">
                <a:effectLst/>
                <a:latin typeface="Titilium"/>
                <a:ea typeface="Calibri" panose="020F0502020204030204" pitchFamily="34" charset="0"/>
              </a:rPr>
              <a:t>Initiative Ile-de-France </a:t>
            </a:r>
            <a:r>
              <a:rPr lang="fr-FR" sz="1000" dirty="0">
                <a:effectLst/>
                <a:latin typeface="Titilium"/>
                <a:ea typeface="Calibri" panose="020F0502020204030204" pitchFamily="34" charset="0"/>
              </a:rPr>
              <a:t>constitue le 1</a:t>
            </a:r>
            <a:r>
              <a:rPr lang="fr-FR" sz="1000" baseline="30000" dirty="0">
                <a:effectLst/>
                <a:latin typeface="Titilium"/>
                <a:ea typeface="Calibri" panose="020F0502020204030204" pitchFamily="34" charset="0"/>
              </a:rPr>
              <a:t>er</a:t>
            </a:r>
            <a:r>
              <a:rPr lang="fr-FR" sz="1000" dirty="0">
                <a:effectLst/>
                <a:latin typeface="Titilium"/>
                <a:ea typeface="Calibri" panose="020F0502020204030204" pitchFamily="34" charset="0"/>
              </a:rPr>
              <a:t> réseau associatif de financement et d’accompagnement des entrepreneur</a:t>
            </a:r>
            <a:r>
              <a:rPr lang="fr-FR" sz="1000" dirty="0">
                <a:latin typeface="Titilium"/>
                <a:ea typeface="Calibri" panose="020F0502020204030204" pitchFamily="34" charset="0"/>
              </a:rPr>
              <a:t>s </a:t>
            </a:r>
            <a:r>
              <a:rPr lang="fr-FR" sz="1000" dirty="0">
                <a:effectLst/>
                <a:latin typeface="Titilium"/>
                <a:ea typeface="Calibri" panose="020F0502020204030204" pitchFamily="34" charset="0"/>
              </a:rPr>
              <a:t>franciliens. L</a:t>
            </a:r>
            <a:r>
              <a:rPr lang="fr-FR" sz="1000" dirty="0">
                <a:latin typeface="Titilium"/>
                <a:ea typeface="Calibri" panose="020F0502020204030204" pitchFamily="34" charset="0"/>
              </a:rPr>
              <a:t>es 10 associations locales accueillent les entrepreneurs, évaluent leur projet et les financent par un prêt d’honneur sans intérêt ni garantie. Elles les accompagnent en leur faisant bénéficier d’un soutien par d’autres chefs d’entreprises et en leur permettant d’accéder à un réseau économique local.</a:t>
            </a:r>
            <a:endParaRPr lang="fr-FR" sz="1000" dirty="0">
              <a:latin typeface="TitilliumMaps26L-750wt"/>
              <a:cs typeface="TitilliumMaps26L-750wt"/>
            </a:endParaRPr>
          </a:p>
        </p:txBody>
      </p:sp>
      <p:grpSp>
        <p:nvGrpSpPr>
          <p:cNvPr id="6" name="Groupe 5">
            <a:extLst>
              <a:ext uri="{FF2B5EF4-FFF2-40B4-BE49-F238E27FC236}">
                <a16:creationId xmlns:a16="http://schemas.microsoft.com/office/drawing/2014/main" id="{351A6296-1C56-9664-76E2-2B9C11CC3913}"/>
              </a:ext>
            </a:extLst>
          </p:cNvPr>
          <p:cNvGrpSpPr/>
          <p:nvPr/>
        </p:nvGrpSpPr>
        <p:grpSpPr>
          <a:xfrm>
            <a:off x="5604739" y="6880199"/>
            <a:ext cx="3296710" cy="126000"/>
            <a:chOff x="5556250" y="6934629"/>
            <a:chExt cx="3296710" cy="126000"/>
          </a:xfrm>
        </p:grpSpPr>
        <p:cxnSp>
          <p:nvCxnSpPr>
            <p:cNvPr id="58" name="Connecteur droit 57">
              <a:extLst>
                <a:ext uri="{FF2B5EF4-FFF2-40B4-BE49-F238E27FC236}">
                  <a16:creationId xmlns:a16="http://schemas.microsoft.com/office/drawing/2014/main" id="{BFCD68FB-21F5-57C7-1149-9211FD840B48}"/>
                </a:ext>
              </a:extLst>
            </p:cNvPr>
            <p:cNvCxnSpPr>
              <a:cxnSpLocks/>
            </p:cNvCxnSpPr>
            <p:nvPr userDrawn="1"/>
          </p:nvCxnSpPr>
          <p:spPr>
            <a:xfrm>
              <a:off x="5556250" y="6999006"/>
              <a:ext cx="3240000" cy="0"/>
            </a:xfrm>
            <a:prstGeom prst="line">
              <a:avLst/>
            </a:prstGeom>
            <a:ln w="38100">
              <a:solidFill>
                <a:srgbClr val="E11968"/>
              </a:solidFill>
            </a:ln>
          </p:spPr>
          <p:style>
            <a:lnRef idx="1">
              <a:schemeClr val="accent1"/>
            </a:lnRef>
            <a:fillRef idx="0">
              <a:schemeClr val="accent1"/>
            </a:fillRef>
            <a:effectRef idx="0">
              <a:schemeClr val="accent1"/>
            </a:effectRef>
            <a:fontRef idx="minor">
              <a:schemeClr val="tx1"/>
            </a:fontRef>
          </p:style>
        </p:cxnSp>
        <p:sp>
          <p:nvSpPr>
            <p:cNvPr id="59" name="Ellipse 58">
              <a:extLst>
                <a:ext uri="{FF2B5EF4-FFF2-40B4-BE49-F238E27FC236}">
                  <a16:creationId xmlns:a16="http://schemas.microsoft.com/office/drawing/2014/main" id="{5DD71AB0-A15C-C008-6EA5-029BE2F072F5}"/>
                </a:ext>
              </a:extLst>
            </p:cNvPr>
            <p:cNvSpPr>
              <a:spLocks noChangeAspect="1"/>
            </p:cNvSpPr>
            <p:nvPr userDrawn="1"/>
          </p:nvSpPr>
          <p:spPr>
            <a:xfrm>
              <a:off x="8725685" y="6934629"/>
              <a:ext cx="127275" cy="126000"/>
            </a:xfrm>
            <a:prstGeom prst="ellipse">
              <a:avLst/>
            </a:prstGeom>
            <a:solidFill>
              <a:srgbClr val="E11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33" name="ZoneTexte 32">
            <a:extLst>
              <a:ext uri="{FF2B5EF4-FFF2-40B4-BE49-F238E27FC236}">
                <a16:creationId xmlns:a16="http://schemas.microsoft.com/office/drawing/2014/main" id="{7DB738E4-1DCD-F9F4-9E50-B33FA0EBEED0}"/>
              </a:ext>
            </a:extLst>
          </p:cNvPr>
          <p:cNvSpPr txBox="1"/>
          <p:nvPr/>
        </p:nvSpPr>
        <p:spPr>
          <a:xfrm>
            <a:off x="6362991" y="4955029"/>
            <a:ext cx="3521356" cy="538609"/>
          </a:xfrm>
          <a:prstGeom prst="rect">
            <a:avLst/>
          </a:prstGeom>
          <a:solidFill>
            <a:schemeClr val="bg1"/>
          </a:solidFill>
        </p:spPr>
        <p:txBody>
          <a:bodyPr wrap="square">
            <a:spAutoFit/>
          </a:bodyPr>
          <a:lstStyle/>
          <a:p>
            <a:pPr algn="ctr"/>
            <a:r>
              <a:rPr lang="fr-FR" sz="2900" b="1" dirty="0">
                <a:solidFill>
                  <a:srgbClr val="72C91F"/>
                </a:solidFill>
                <a:latin typeface="TitilliumMaps26L-750wt"/>
                <a:cs typeface="Arabic Typesetting" panose="03020402040406030203" pitchFamily="66" charset="-78"/>
              </a:rPr>
              <a:t>Prêt</a:t>
            </a:r>
            <a:r>
              <a:rPr lang="fr-FR" sz="2900" b="1" i="1" dirty="0">
                <a:solidFill>
                  <a:srgbClr val="72C91F"/>
                </a:solidFill>
                <a:latin typeface="TitilliumMaps26L-750wt"/>
                <a:cs typeface="Arabic Typesetting" panose="03020402040406030203" pitchFamily="66" charset="-78"/>
              </a:rPr>
              <a:t> </a:t>
            </a:r>
            <a:r>
              <a:rPr lang="fr-FR" sz="2900" b="1" dirty="0">
                <a:solidFill>
                  <a:srgbClr val="72C91F"/>
                </a:solidFill>
                <a:latin typeface="TitilliumMaps26L-750wt"/>
                <a:cs typeface="Arabic Typesetting" panose="03020402040406030203" pitchFamily="66" charset="-78"/>
              </a:rPr>
              <a:t>Fluvial Initiative</a:t>
            </a:r>
            <a:endParaRPr lang="fr-FR" sz="2900" b="1" i="1" dirty="0">
              <a:solidFill>
                <a:srgbClr val="72C91F"/>
              </a:solidFill>
              <a:latin typeface="TitilliumMaps26L-750wt"/>
              <a:cs typeface="Arabic Typesetting" panose="03020402040406030203" pitchFamily="66" charset="-78"/>
            </a:endParaRPr>
          </a:p>
        </p:txBody>
      </p:sp>
      <p:sp>
        <p:nvSpPr>
          <p:cNvPr id="10" name="Rectangle : coins arrondis 9">
            <a:extLst>
              <a:ext uri="{FF2B5EF4-FFF2-40B4-BE49-F238E27FC236}">
                <a16:creationId xmlns:a16="http://schemas.microsoft.com/office/drawing/2014/main" id="{CAE84EE0-DB07-98B7-7939-A2446935EA4A}"/>
              </a:ext>
            </a:extLst>
          </p:cNvPr>
          <p:cNvSpPr/>
          <p:nvPr/>
        </p:nvSpPr>
        <p:spPr>
          <a:xfrm>
            <a:off x="5760301" y="5543082"/>
            <a:ext cx="4635013" cy="685800"/>
          </a:xfrm>
          <a:prstGeom prst="round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kern="1200" dirty="0">
                <a:solidFill>
                  <a:schemeClr val="tx1"/>
                </a:solidFill>
                <a:latin typeface="TitilliumMaps26L-750wt"/>
                <a:cs typeface="Arabic Typesetting" panose="03020402040406030203" pitchFamily="66" charset="-78"/>
              </a:rPr>
              <a:t>Bénéficiez gratuitement d’un </a:t>
            </a:r>
            <a:r>
              <a:rPr lang="fr-FR" sz="1600" b="1" kern="1200" dirty="0">
                <a:solidFill>
                  <a:srgbClr val="E11968"/>
                </a:solidFill>
                <a:latin typeface="TitilliumMaps26L-750wt"/>
                <a:cs typeface="Arabic Typesetting" panose="03020402040406030203" pitchFamily="66" charset="-78"/>
              </a:rPr>
              <a:t>accompagnement </a:t>
            </a:r>
          </a:p>
          <a:p>
            <a:pPr algn="ctr"/>
            <a:r>
              <a:rPr lang="fr-FR" sz="1600" b="1" kern="1200" dirty="0">
                <a:solidFill>
                  <a:schemeClr val="tx1"/>
                </a:solidFill>
                <a:latin typeface="TitilliumMaps26L-750wt"/>
                <a:cs typeface="Arabic Typesetting" panose="03020402040406030203" pitchFamily="66" charset="-78"/>
              </a:rPr>
              <a:t>et d’un</a:t>
            </a:r>
            <a:r>
              <a:rPr lang="fr-FR" sz="1600" b="1" kern="1200" dirty="0">
                <a:solidFill>
                  <a:srgbClr val="E11968"/>
                </a:solidFill>
                <a:latin typeface="TitilliumMaps26L-750wt"/>
                <a:cs typeface="Arabic Typesetting" panose="03020402040406030203" pitchFamily="66" charset="-78"/>
              </a:rPr>
              <a:t> financement jusqu’à 75 000 €  </a:t>
            </a:r>
          </a:p>
          <a:p>
            <a:pPr algn="ctr"/>
            <a:r>
              <a:rPr lang="fr-FR" sz="1600" b="1" kern="1200" dirty="0">
                <a:solidFill>
                  <a:schemeClr val="tx1"/>
                </a:solidFill>
                <a:latin typeface="TitilliumMaps26L-750wt"/>
                <a:cs typeface="Arabic Typesetting" panose="03020402040406030203" pitchFamily="66" charset="-78"/>
              </a:rPr>
              <a:t>adaptés à vos besoins</a:t>
            </a:r>
            <a:r>
              <a:rPr lang="fr-FR" sz="1600" b="1" kern="1200" dirty="0">
                <a:solidFill>
                  <a:schemeClr val="tx1"/>
                </a:solidFill>
                <a:latin typeface="Titilium"/>
                <a:cs typeface="Arabic Typesetting" panose="03020402040406030203" pitchFamily="66" charset="-78"/>
              </a:rPr>
              <a:t> </a:t>
            </a:r>
          </a:p>
        </p:txBody>
      </p:sp>
      <p:pic>
        <p:nvPicPr>
          <p:cNvPr id="8" name="Picture 2">
            <a:extLst>
              <a:ext uri="{FF2B5EF4-FFF2-40B4-BE49-F238E27FC236}">
                <a16:creationId xmlns:a16="http://schemas.microsoft.com/office/drawing/2014/main" id="{BEF597C7-4856-1A73-9FA4-2AC99799DFA8}"/>
              </a:ext>
            </a:extLst>
          </p:cNvPr>
          <p:cNvPicPr>
            <a:picLocks noChangeAspect="1"/>
          </p:cNvPicPr>
          <p:nvPr/>
        </p:nvPicPr>
        <p:blipFill>
          <a:blip r:embed="rId4">
            <a:alphaModFix amt="90000"/>
          </a:blip>
          <a:srcRect b="8833"/>
          <a:stretch>
            <a:fillRect/>
          </a:stretch>
        </p:blipFill>
        <p:spPr>
          <a:xfrm>
            <a:off x="5681123" y="1888040"/>
            <a:ext cx="4883348" cy="2967992"/>
          </a:xfrm>
          <a:prstGeom prst="rect">
            <a:avLst/>
          </a:prstGeom>
          <a:noFill/>
          <a:effectLst>
            <a:outerShdw blurRad="50800" dist="38100" dir="8100000" algn="tr" rotWithShape="0">
              <a:prstClr val="black">
                <a:alpha val="40000"/>
              </a:prstClr>
            </a:outerShdw>
            <a:softEdge rad="317500"/>
          </a:effectLst>
        </p:spPr>
      </p:pic>
      <p:pic>
        <p:nvPicPr>
          <p:cNvPr id="12" name="Image 11" descr="Une image contenant texte&#10;&#10;Description générée automatiquement">
            <a:extLst>
              <a:ext uri="{FF2B5EF4-FFF2-40B4-BE49-F238E27FC236}">
                <a16:creationId xmlns:a16="http://schemas.microsoft.com/office/drawing/2014/main" id="{300C8CCA-8E9C-472F-B95A-BE2BF43620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17261" y="6563446"/>
            <a:ext cx="1309527" cy="633505"/>
          </a:xfrm>
          <a:prstGeom prst="rect">
            <a:avLst/>
          </a:prstGeom>
        </p:spPr>
      </p:pic>
      <p:pic>
        <p:nvPicPr>
          <p:cNvPr id="20" name="Image 19" descr="Une image contenant texte, Police, Graphique, graphisme&#10;&#10;Description générée automatiquement">
            <a:extLst>
              <a:ext uri="{FF2B5EF4-FFF2-40B4-BE49-F238E27FC236}">
                <a16:creationId xmlns:a16="http://schemas.microsoft.com/office/drawing/2014/main" id="{4F0BD362-44AE-91ED-B540-E81BF80EE52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17650" y="809625"/>
            <a:ext cx="2320252" cy="1250136"/>
          </a:xfrm>
          <a:prstGeom prst="rect">
            <a:avLst/>
          </a:prstGeom>
        </p:spPr>
      </p:pic>
      <p:grpSp>
        <p:nvGrpSpPr>
          <p:cNvPr id="19" name="Groupe 18">
            <a:extLst>
              <a:ext uri="{FF2B5EF4-FFF2-40B4-BE49-F238E27FC236}">
                <a16:creationId xmlns:a16="http://schemas.microsoft.com/office/drawing/2014/main" id="{D41718EB-1D2A-E5A7-13B2-3930238D8925}"/>
              </a:ext>
            </a:extLst>
          </p:cNvPr>
          <p:cNvGrpSpPr/>
          <p:nvPr/>
        </p:nvGrpSpPr>
        <p:grpSpPr>
          <a:xfrm>
            <a:off x="391425" y="3278565"/>
            <a:ext cx="4541189" cy="1569660"/>
            <a:chOff x="391425" y="3278565"/>
            <a:chExt cx="4541189" cy="1569660"/>
          </a:xfrm>
        </p:grpSpPr>
        <p:sp>
          <p:nvSpPr>
            <p:cNvPr id="46" name="ZoneTexte 45">
              <a:extLst>
                <a:ext uri="{FF2B5EF4-FFF2-40B4-BE49-F238E27FC236}">
                  <a16:creationId xmlns:a16="http://schemas.microsoft.com/office/drawing/2014/main" id="{862B247C-164F-78E0-9DDE-466CFA6C9E34}"/>
                </a:ext>
              </a:extLst>
            </p:cNvPr>
            <p:cNvSpPr txBox="1"/>
            <p:nvPr/>
          </p:nvSpPr>
          <p:spPr>
            <a:xfrm>
              <a:off x="391425" y="3278565"/>
              <a:ext cx="4541189" cy="1569660"/>
            </a:xfrm>
            <a:prstGeom prst="rect">
              <a:avLst/>
            </a:prstGeom>
            <a:noFill/>
          </p:spPr>
          <p:txBody>
            <a:bodyPr wrap="square">
              <a:spAutoFit/>
            </a:bodyPr>
            <a:lstStyle/>
            <a:p>
              <a:pPr algn="ctr"/>
              <a:r>
                <a:rPr lang="fr-FR" sz="1600" b="1" dirty="0">
                  <a:solidFill>
                    <a:srgbClr val="E51968"/>
                  </a:solidFill>
                  <a:latin typeface="TitilliumMaps26L-750wt"/>
                  <a:ea typeface="+mj-ea"/>
                </a:rPr>
                <a:t>WWW.INITIATIVE-ILEDEFRANCE.FR</a:t>
              </a:r>
            </a:p>
            <a:p>
              <a:pPr algn="ctr"/>
              <a:endParaRPr lang="fr-FR" sz="1600" b="1" dirty="0">
                <a:solidFill>
                  <a:srgbClr val="E51968"/>
                </a:solidFill>
                <a:latin typeface="TitilliumMaps26L-750wt"/>
                <a:ea typeface="+mj-ea"/>
              </a:endParaRPr>
            </a:p>
            <a:p>
              <a:pPr algn="ctr"/>
              <a:endParaRPr lang="fr-FR" sz="1600" b="1" dirty="0">
                <a:solidFill>
                  <a:srgbClr val="E51968"/>
                </a:solidFill>
                <a:latin typeface="TitilliumMaps26L-750wt"/>
                <a:ea typeface="+mj-ea"/>
              </a:endParaRPr>
            </a:p>
            <a:p>
              <a:pPr algn="ctr"/>
              <a:endParaRPr lang="fr-FR" sz="1600" b="1" dirty="0">
                <a:solidFill>
                  <a:srgbClr val="E51968"/>
                </a:solidFill>
                <a:latin typeface="TitilliumMaps26L-750wt"/>
                <a:ea typeface="+mj-ea"/>
              </a:endParaRPr>
            </a:p>
            <a:p>
              <a:pPr algn="ctr"/>
              <a:r>
                <a:rPr lang="fr-FR" sz="1600" dirty="0">
                  <a:solidFill>
                    <a:srgbClr val="E51968"/>
                  </a:solidFill>
                  <a:latin typeface="TitilliumMaps26L-750wt"/>
                  <a:ea typeface="+mj-ea"/>
                </a:rPr>
                <a:t>contact@initiative-iledefrance.fr</a:t>
              </a:r>
            </a:p>
            <a:p>
              <a:pPr algn="ctr"/>
              <a:r>
                <a:rPr lang="fr-FR" sz="1600" dirty="0">
                  <a:solidFill>
                    <a:srgbClr val="E51968"/>
                  </a:solidFill>
                  <a:latin typeface="TitilliumMaps26L-750wt"/>
                  <a:ea typeface="+mj-ea"/>
                </a:rPr>
                <a:t>01 44 90 87 00</a:t>
              </a:r>
              <a:endParaRPr lang="fr-FR" sz="1600" b="1" dirty="0">
                <a:solidFill>
                  <a:srgbClr val="E51968"/>
                </a:solidFill>
                <a:latin typeface="TitilliumMaps26L-750wt"/>
                <a:ea typeface="+mj-ea"/>
              </a:endParaRPr>
            </a:p>
          </p:txBody>
        </p:sp>
        <p:pic>
          <p:nvPicPr>
            <p:cNvPr id="18" name="Image 17" descr="Une image contenant Graphique, Police, Caractère coloré, conception&#10;&#10;Description générée automatiquement">
              <a:extLst>
                <a:ext uri="{FF2B5EF4-FFF2-40B4-BE49-F238E27FC236}">
                  <a16:creationId xmlns:a16="http://schemas.microsoft.com/office/drawing/2014/main" id="{F5B4BF4A-32CB-8938-23BC-3C77EFFEE1B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90519" y="3659569"/>
              <a:ext cx="1143000" cy="198056"/>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14877" y="315277"/>
            <a:ext cx="4739405" cy="566822"/>
          </a:xfrm>
          <a:prstGeom prst="rect">
            <a:avLst/>
          </a:prstGeom>
        </p:spPr>
        <p:txBody>
          <a:bodyPr vert="horz" wrap="square" lIns="0" tIns="12700" rIns="0" bIns="0" rtlCol="0">
            <a:spAutoFit/>
          </a:bodyPr>
          <a:lstStyle/>
          <a:p>
            <a:pPr algn="l"/>
            <a:r>
              <a:rPr lang="fr-FR" kern="1200" dirty="0">
                <a:solidFill>
                  <a:srgbClr val="E11968"/>
                </a:solidFill>
                <a:cs typeface="Arabic Typesetting" panose="03020402040406030203" pitchFamily="66" charset="-78"/>
              </a:rPr>
              <a:t>SOUTENIR LE SECTEUR FLUVIAL </a:t>
            </a:r>
            <a:br>
              <a:rPr lang="fr-FR" kern="1200" dirty="0">
                <a:solidFill>
                  <a:srgbClr val="E11968"/>
                </a:solidFill>
                <a:cs typeface="Arabic Typesetting" panose="03020402040406030203" pitchFamily="66" charset="-78"/>
              </a:rPr>
            </a:br>
            <a:r>
              <a:rPr lang="fr-FR" kern="1200" dirty="0">
                <a:solidFill>
                  <a:srgbClr val="E11968"/>
                </a:solidFill>
                <a:cs typeface="Arabic Typesetting" panose="03020402040406030203" pitchFamily="66" charset="-78"/>
              </a:rPr>
              <a:t>GRÂCE À UN PRÊT D’HONNEUR JUSQU’À 75 000 €</a:t>
            </a:r>
          </a:p>
        </p:txBody>
      </p:sp>
      <p:grpSp>
        <p:nvGrpSpPr>
          <p:cNvPr id="23" name="object 23"/>
          <p:cNvGrpSpPr>
            <a:grpSpLocks noChangeAspect="1"/>
          </p:cNvGrpSpPr>
          <p:nvPr/>
        </p:nvGrpSpPr>
        <p:grpSpPr>
          <a:xfrm>
            <a:off x="5959895" y="1610511"/>
            <a:ext cx="391087" cy="489308"/>
            <a:chOff x="6521999" y="2971005"/>
            <a:chExt cx="648335" cy="772160"/>
          </a:xfrm>
        </p:grpSpPr>
        <p:sp>
          <p:nvSpPr>
            <p:cNvPr id="24" name="object 24"/>
            <p:cNvSpPr/>
            <p:nvPr/>
          </p:nvSpPr>
          <p:spPr>
            <a:xfrm>
              <a:off x="6521999" y="2971005"/>
              <a:ext cx="648335" cy="772160"/>
            </a:xfrm>
            <a:custGeom>
              <a:avLst/>
              <a:gdLst/>
              <a:ahLst/>
              <a:cxnLst/>
              <a:rect l="l" t="t" r="r" b="b"/>
              <a:pathLst>
                <a:path w="648334" h="772160">
                  <a:moveTo>
                    <a:pt x="514654" y="0"/>
                  </a:moveTo>
                  <a:lnTo>
                    <a:pt x="152057" y="0"/>
                  </a:lnTo>
                  <a:lnTo>
                    <a:pt x="139722" y="2649"/>
                  </a:lnTo>
                  <a:lnTo>
                    <a:pt x="129687" y="9794"/>
                  </a:lnTo>
                  <a:lnTo>
                    <a:pt x="122940" y="20231"/>
                  </a:lnTo>
                  <a:lnTo>
                    <a:pt x="120472" y="32753"/>
                  </a:lnTo>
                  <a:lnTo>
                    <a:pt x="120472" y="62001"/>
                  </a:lnTo>
                  <a:lnTo>
                    <a:pt x="92405" y="62001"/>
                  </a:lnTo>
                  <a:lnTo>
                    <a:pt x="80070" y="64650"/>
                  </a:lnTo>
                  <a:lnTo>
                    <a:pt x="70035" y="71794"/>
                  </a:lnTo>
                  <a:lnTo>
                    <a:pt x="63289" y="82227"/>
                  </a:lnTo>
                  <a:lnTo>
                    <a:pt x="60820" y="94742"/>
                  </a:lnTo>
                  <a:lnTo>
                    <a:pt x="60820" y="123990"/>
                  </a:lnTo>
                  <a:lnTo>
                    <a:pt x="31584" y="123990"/>
                  </a:lnTo>
                  <a:lnTo>
                    <a:pt x="19245" y="126641"/>
                  </a:lnTo>
                  <a:lnTo>
                    <a:pt x="9210" y="133789"/>
                  </a:lnTo>
                  <a:lnTo>
                    <a:pt x="2466" y="144226"/>
                  </a:lnTo>
                  <a:lnTo>
                    <a:pt x="0" y="156743"/>
                  </a:lnTo>
                  <a:lnTo>
                    <a:pt x="0" y="739254"/>
                  </a:lnTo>
                  <a:lnTo>
                    <a:pt x="2466" y="751771"/>
                  </a:lnTo>
                  <a:lnTo>
                    <a:pt x="9210" y="762207"/>
                  </a:lnTo>
                  <a:lnTo>
                    <a:pt x="19245" y="769356"/>
                  </a:lnTo>
                  <a:lnTo>
                    <a:pt x="31584" y="772007"/>
                  </a:lnTo>
                  <a:lnTo>
                    <a:pt x="495947" y="772007"/>
                  </a:lnTo>
                  <a:lnTo>
                    <a:pt x="508279" y="769356"/>
                  </a:lnTo>
                  <a:lnTo>
                    <a:pt x="518310" y="762207"/>
                  </a:lnTo>
                  <a:lnTo>
                    <a:pt x="525053" y="751771"/>
                  </a:lnTo>
                  <a:lnTo>
                    <a:pt x="525677" y="748601"/>
                  </a:lnTo>
                  <a:lnTo>
                    <a:pt x="26898" y="748601"/>
                  </a:lnTo>
                  <a:lnTo>
                    <a:pt x="23380" y="743927"/>
                  </a:lnTo>
                  <a:lnTo>
                    <a:pt x="23487" y="151926"/>
                  </a:lnTo>
                  <a:lnTo>
                    <a:pt x="26885" y="147383"/>
                  </a:lnTo>
                  <a:lnTo>
                    <a:pt x="83032" y="147383"/>
                  </a:lnTo>
                  <a:lnTo>
                    <a:pt x="83032" y="90068"/>
                  </a:lnTo>
                  <a:lnTo>
                    <a:pt x="86537" y="85382"/>
                  </a:lnTo>
                  <a:lnTo>
                    <a:pt x="143865" y="85382"/>
                  </a:lnTo>
                  <a:lnTo>
                    <a:pt x="143865" y="28067"/>
                  </a:lnTo>
                  <a:lnTo>
                    <a:pt x="147370" y="23393"/>
                  </a:lnTo>
                  <a:lnTo>
                    <a:pt x="537560" y="23393"/>
                  </a:lnTo>
                  <a:lnTo>
                    <a:pt x="514654" y="0"/>
                  </a:lnTo>
                  <a:close/>
                </a:path>
                <a:path w="648334" h="772160">
                  <a:moveTo>
                    <a:pt x="527519" y="739241"/>
                  </a:moveTo>
                  <a:lnTo>
                    <a:pt x="505294" y="739241"/>
                  </a:lnTo>
                  <a:lnTo>
                    <a:pt x="505294" y="743927"/>
                  </a:lnTo>
                  <a:lnTo>
                    <a:pt x="501789" y="748601"/>
                  </a:lnTo>
                  <a:lnTo>
                    <a:pt x="525677" y="748601"/>
                  </a:lnTo>
                  <a:lnTo>
                    <a:pt x="527519" y="739254"/>
                  </a:lnTo>
                  <a:close/>
                </a:path>
                <a:path w="648334" h="772160">
                  <a:moveTo>
                    <a:pt x="527519" y="710006"/>
                  </a:moveTo>
                  <a:lnTo>
                    <a:pt x="504126" y="710006"/>
                  </a:lnTo>
                  <a:lnTo>
                    <a:pt x="504126" y="739254"/>
                  </a:lnTo>
                  <a:lnTo>
                    <a:pt x="505294" y="739241"/>
                  </a:lnTo>
                  <a:lnTo>
                    <a:pt x="527519" y="739241"/>
                  </a:lnTo>
                  <a:lnTo>
                    <a:pt x="527519" y="710006"/>
                  </a:lnTo>
                  <a:close/>
                </a:path>
                <a:path w="648334" h="772160">
                  <a:moveTo>
                    <a:pt x="83032" y="147383"/>
                  </a:moveTo>
                  <a:lnTo>
                    <a:pt x="59639" y="147383"/>
                  </a:lnTo>
                  <a:lnTo>
                    <a:pt x="59639" y="677252"/>
                  </a:lnTo>
                  <a:lnTo>
                    <a:pt x="62107" y="689775"/>
                  </a:lnTo>
                  <a:lnTo>
                    <a:pt x="68854" y="700211"/>
                  </a:lnTo>
                  <a:lnTo>
                    <a:pt x="78889" y="707356"/>
                  </a:lnTo>
                  <a:lnTo>
                    <a:pt x="91224" y="710006"/>
                  </a:lnTo>
                  <a:lnTo>
                    <a:pt x="555599" y="710006"/>
                  </a:lnTo>
                  <a:lnTo>
                    <a:pt x="567931" y="707354"/>
                  </a:lnTo>
                  <a:lnTo>
                    <a:pt x="577962" y="700206"/>
                  </a:lnTo>
                  <a:lnTo>
                    <a:pt x="584705" y="689769"/>
                  </a:lnTo>
                  <a:lnTo>
                    <a:pt x="585327" y="686612"/>
                  </a:lnTo>
                  <a:lnTo>
                    <a:pt x="86550" y="686612"/>
                  </a:lnTo>
                  <a:lnTo>
                    <a:pt x="83032" y="681939"/>
                  </a:lnTo>
                  <a:lnTo>
                    <a:pt x="83032" y="147383"/>
                  </a:lnTo>
                  <a:close/>
                </a:path>
                <a:path w="648334" h="772160">
                  <a:moveTo>
                    <a:pt x="587171" y="648004"/>
                  </a:moveTo>
                  <a:lnTo>
                    <a:pt x="563778" y="648004"/>
                  </a:lnTo>
                  <a:lnTo>
                    <a:pt x="563778" y="677252"/>
                  </a:lnTo>
                  <a:lnTo>
                    <a:pt x="564959" y="677252"/>
                  </a:lnTo>
                  <a:lnTo>
                    <a:pt x="564950" y="681939"/>
                  </a:lnTo>
                  <a:lnTo>
                    <a:pt x="561454" y="686612"/>
                  </a:lnTo>
                  <a:lnTo>
                    <a:pt x="585327" y="686612"/>
                  </a:lnTo>
                  <a:lnTo>
                    <a:pt x="587171" y="677252"/>
                  </a:lnTo>
                  <a:lnTo>
                    <a:pt x="587171" y="648004"/>
                  </a:lnTo>
                  <a:close/>
                </a:path>
                <a:path w="648334" h="772160">
                  <a:moveTo>
                    <a:pt x="143865" y="85382"/>
                  </a:moveTo>
                  <a:lnTo>
                    <a:pt x="119303" y="85382"/>
                  </a:lnTo>
                  <a:lnTo>
                    <a:pt x="119303" y="615251"/>
                  </a:lnTo>
                  <a:lnTo>
                    <a:pt x="121770" y="627773"/>
                  </a:lnTo>
                  <a:lnTo>
                    <a:pt x="128512" y="638209"/>
                  </a:lnTo>
                  <a:lnTo>
                    <a:pt x="138543" y="645355"/>
                  </a:lnTo>
                  <a:lnTo>
                    <a:pt x="150876" y="648004"/>
                  </a:lnTo>
                  <a:lnTo>
                    <a:pt x="616419" y="648004"/>
                  </a:lnTo>
                  <a:lnTo>
                    <a:pt x="628759" y="645519"/>
                  </a:lnTo>
                  <a:lnTo>
                    <a:pt x="638794" y="638648"/>
                  </a:lnTo>
                  <a:lnTo>
                    <a:pt x="645537" y="628266"/>
                  </a:lnTo>
                  <a:lnTo>
                    <a:pt x="646230" y="624611"/>
                  </a:lnTo>
                  <a:lnTo>
                    <a:pt x="147383" y="624611"/>
                  </a:lnTo>
                  <a:lnTo>
                    <a:pt x="143865" y="619937"/>
                  </a:lnTo>
                  <a:lnTo>
                    <a:pt x="143865" y="85382"/>
                  </a:lnTo>
                  <a:close/>
                </a:path>
                <a:path w="648334" h="772160">
                  <a:moveTo>
                    <a:pt x="537560" y="23393"/>
                  </a:moveTo>
                  <a:lnTo>
                    <a:pt x="498284" y="23393"/>
                  </a:lnTo>
                  <a:lnTo>
                    <a:pt x="498284" y="122809"/>
                  </a:lnTo>
                  <a:lnTo>
                    <a:pt x="500735" y="135148"/>
                  </a:lnTo>
                  <a:lnTo>
                    <a:pt x="507353" y="145183"/>
                  </a:lnTo>
                  <a:lnTo>
                    <a:pt x="517042" y="151926"/>
                  </a:lnTo>
                  <a:lnTo>
                    <a:pt x="528701" y="154393"/>
                  </a:lnTo>
                  <a:lnTo>
                    <a:pt x="624611" y="154393"/>
                  </a:lnTo>
                  <a:lnTo>
                    <a:pt x="624611" y="621093"/>
                  </a:lnTo>
                  <a:lnTo>
                    <a:pt x="621106" y="624611"/>
                  </a:lnTo>
                  <a:lnTo>
                    <a:pt x="646230" y="624611"/>
                  </a:lnTo>
                  <a:lnTo>
                    <a:pt x="648004" y="615251"/>
                  </a:lnTo>
                  <a:lnTo>
                    <a:pt x="648004" y="138023"/>
                  </a:lnTo>
                  <a:lnTo>
                    <a:pt x="641297" y="131000"/>
                  </a:lnTo>
                  <a:lnTo>
                    <a:pt x="525183" y="131000"/>
                  </a:lnTo>
                  <a:lnTo>
                    <a:pt x="521677" y="127495"/>
                  </a:lnTo>
                  <a:lnTo>
                    <a:pt x="521677" y="40944"/>
                  </a:lnTo>
                  <a:lnTo>
                    <a:pt x="554594" y="40944"/>
                  </a:lnTo>
                  <a:lnTo>
                    <a:pt x="541248" y="27159"/>
                  </a:lnTo>
                  <a:lnTo>
                    <a:pt x="537560" y="23393"/>
                  </a:lnTo>
                  <a:close/>
                </a:path>
                <a:path w="648334" h="772160">
                  <a:moveTo>
                    <a:pt x="554594" y="40944"/>
                  </a:moveTo>
                  <a:lnTo>
                    <a:pt x="521677" y="40944"/>
                  </a:lnTo>
                  <a:lnTo>
                    <a:pt x="609396" y="131000"/>
                  </a:lnTo>
                  <a:lnTo>
                    <a:pt x="641297" y="131000"/>
                  </a:lnTo>
                  <a:lnTo>
                    <a:pt x="554594" y="40944"/>
                  </a:lnTo>
                  <a:close/>
                </a:path>
              </a:pathLst>
            </a:custGeom>
            <a:solidFill>
              <a:srgbClr val="E61B69"/>
            </a:solidFill>
          </p:spPr>
          <p:txBody>
            <a:bodyPr wrap="square" lIns="0" tIns="0" rIns="0" bIns="0" rtlCol="0"/>
            <a:lstStyle/>
            <a:p>
              <a:endParaRPr dirty="0"/>
            </a:p>
          </p:txBody>
        </p:sp>
        <p:sp>
          <p:nvSpPr>
            <p:cNvPr id="25" name="object 25"/>
            <p:cNvSpPr/>
            <p:nvPr/>
          </p:nvSpPr>
          <p:spPr>
            <a:xfrm>
              <a:off x="6768795" y="3208451"/>
              <a:ext cx="274955" cy="173355"/>
            </a:xfrm>
            <a:custGeom>
              <a:avLst/>
              <a:gdLst/>
              <a:ahLst/>
              <a:cxnLst/>
              <a:rect l="l" t="t" r="r" b="b"/>
              <a:pathLst>
                <a:path w="274954" h="173354">
                  <a:moveTo>
                    <a:pt x="274878" y="154393"/>
                  </a:moveTo>
                  <a:lnTo>
                    <a:pt x="269024" y="149720"/>
                  </a:lnTo>
                  <a:lnTo>
                    <a:pt x="263182" y="149720"/>
                  </a:lnTo>
                  <a:lnTo>
                    <a:pt x="4686" y="149720"/>
                  </a:lnTo>
                  <a:lnTo>
                    <a:pt x="0" y="154393"/>
                  </a:lnTo>
                  <a:lnTo>
                    <a:pt x="0" y="168440"/>
                  </a:lnTo>
                  <a:lnTo>
                    <a:pt x="4686" y="173113"/>
                  </a:lnTo>
                  <a:lnTo>
                    <a:pt x="270205" y="173113"/>
                  </a:lnTo>
                  <a:lnTo>
                    <a:pt x="274878" y="168440"/>
                  </a:lnTo>
                  <a:lnTo>
                    <a:pt x="274878" y="154393"/>
                  </a:lnTo>
                  <a:close/>
                </a:path>
                <a:path w="274954" h="173354">
                  <a:moveTo>
                    <a:pt x="274878" y="79540"/>
                  </a:moveTo>
                  <a:lnTo>
                    <a:pt x="269024" y="74866"/>
                  </a:lnTo>
                  <a:lnTo>
                    <a:pt x="263182" y="74866"/>
                  </a:lnTo>
                  <a:lnTo>
                    <a:pt x="4686" y="74866"/>
                  </a:lnTo>
                  <a:lnTo>
                    <a:pt x="0" y="79540"/>
                  </a:lnTo>
                  <a:lnTo>
                    <a:pt x="0" y="93586"/>
                  </a:lnTo>
                  <a:lnTo>
                    <a:pt x="4686" y="98259"/>
                  </a:lnTo>
                  <a:lnTo>
                    <a:pt x="270205" y="98259"/>
                  </a:lnTo>
                  <a:lnTo>
                    <a:pt x="274878" y="93586"/>
                  </a:lnTo>
                  <a:lnTo>
                    <a:pt x="274878" y="79540"/>
                  </a:lnTo>
                  <a:close/>
                </a:path>
                <a:path w="274954" h="173354">
                  <a:moveTo>
                    <a:pt x="274878" y="4686"/>
                  </a:moveTo>
                  <a:lnTo>
                    <a:pt x="269024" y="0"/>
                  </a:lnTo>
                  <a:lnTo>
                    <a:pt x="263182" y="0"/>
                  </a:lnTo>
                  <a:lnTo>
                    <a:pt x="4686" y="0"/>
                  </a:lnTo>
                  <a:lnTo>
                    <a:pt x="0" y="4673"/>
                  </a:lnTo>
                  <a:lnTo>
                    <a:pt x="0" y="18719"/>
                  </a:lnTo>
                  <a:lnTo>
                    <a:pt x="4686" y="23393"/>
                  </a:lnTo>
                  <a:lnTo>
                    <a:pt x="270205" y="23393"/>
                  </a:lnTo>
                  <a:lnTo>
                    <a:pt x="274878" y="18719"/>
                  </a:lnTo>
                  <a:lnTo>
                    <a:pt x="274878" y="4686"/>
                  </a:lnTo>
                  <a:close/>
                </a:path>
              </a:pathLst>
            </a:custGeom>
            <a:solidFill>
              <a:srgbClr val="7AB92C"/>
            </a:solidFill>
          </p:spPr>
          <p:txBody>
            <a:bodyPr wrap="square" lIns="0" tIns="0" rIns="0" bIns="0" rtlCol="0"/>
            <a:lstStyle/>
            <a:p>
              <a:endParaRPr dirty="0"/>
            </a:p>
          </p:txBody>
        </p:sp>
        <p:pic>
          <p:nvPicPr>
            <p:cNvPr id="26" name="object 26"/>
            <p:cNvPicPr/>
            <p:nvPr/>
          </p:nvPicPr>
          <p:blipFill>
            <a:blip r:embed="rId3" cstate="print"/>
            <a:stretch>
              <a:fillRect/>
            </a:stretch>
          </p:blipFill>
          <p:spPr>
            <a:xfrm>
              <a:off x="6562748" y="3368407"/>
              <a:ext cx="177609" cy="177596"/>
            </a:xfrm>
            <a:prstGeom prst="rect">
              <a:avLst/>
            </a:prstGeom>
          </p:spPr>
        </p:pic>
      </p:grpSp>
      <p:pic>
        <p:nvPicPr>
          <p:cNvPr id="31" name="object 31"/>
          <p:cNvPicPr/>
          <p:nvPr/>
        </p:nvPicPr>
        <p:blipFill>
          <a:blip r:embed="rId4" cstate="print"/>
          <a:stretch>
            <a:fillRect/>
          </a:stretch>
        </p:blipFill>
        <p:spPr>
          <a:xfrm>
            <a:off x="6757808" y="6693103"/>
            <a:ext cx="685327" cy="383310"/>
          </a:xfrm>
          <a:prstGeom prst="rect">
            <a:avLst/>
          </a:prstGeom>
        </p:spPr>
      </p:pic>
      <p:pic>
        <p:nvPicPr>
          <p:cNvPr id="61" name="Picture 2" descr="Découvrez les études de cas Javelot et différentes problématiques.">
            <a:extLst>
              <a:ext uri="{FF2B5EF4-FFF2-40B4-BE49-F238E27FC236}">
                <a16:creationId xmlns:a16="http://schemas.microsoft.com/office/drawing/2014/main" id="{875C2DF5-F27E-04D0-1CCC-7A481F601B24}"/>
              </a:ext>
            </a:extLst>
          </p:cNvPr>
          <p:cNvPicPr>
            <a:picLocks noChangeAspect="1" noChangeArrowheads="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61050" y="6451996"/>
            <a:ext cx="736999" cy="820963"/>
          </a:xfrm>
          <a:prstGeom prst="rect">
            <a:avLst/>
          </a:prstGeom>
          <a:noFill/>
          <a:extLst>
            <a:ext uri="{909E8E84-426E-40DD-AFC4-6F175D3DCCD1}">
              <a14:hiddenFill xmlns:a14="http://schemas.microsoft.com/office/drawing/2010/main">
                <a:solidFill>
                  <a:srgbClr val="FFFFFF"/>
                </a:solidFill>
              </a14:hiddenFill>
            </a:ext>
          </a:extLst>
        </p:spPr>
      </p:pic>
      <p:pic>
        <p:nvPicPr>
          <p:cNvPr id="82" name="Image 81" descr="Une image contenant texte&#10;&#10;Description générée automatiquement">
            <a:extLst>
              <a:ext uri="{FF2B5EF4-FFF2-40B4-BE49-F238E27FC236}">
                <a16:creationId xmlns:a16="http://schemas.microsoft.com/office/drawing/2014/main" id="{64A1203B-274A-DC83-CE77-522A3B66A6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36366" y="6472811"/>
            <a:ext cx="1036498" cy="501423"/>
          </a:xfrm>
          <a:prstGeom prst="rect">
            <a:avLst/>
          </a:prstGeom>
        </p:spPr>
      </p:pic>
      <p:sp>
        <p:nvSpPr>
          <p:cNvPr id="27" name="ZoneTexte 26">
            <a:extLst>
              <a:ext uri="{FF2B5EF4-FFF2-40B4-BE49-F238E27FC236}">
                <a16:creationId xmlns:a16="http://schemas.microsoft.com/office/drawing/2014/main" id="{4B0A23FE-823C-03EB-67B9-B78C405945FD}"/>
              </a:ext>
            </a:extLst>
          </p:cNvPr>
          <p:cNvSpPr txBox="1"/>
          <p:nvPr/>
        </p:nvSpPr>
        <p:spPr>
          <a:xfrm>
            <a:off x="257467" y="1114425"/>
            <a:ext cx="4831463" cy="1107996"/>
          </a:xfrm>
          <a:prstGeom prst="rect">
            <a:avLst/>
          </a:prstGeom>
          <a:noFill/>
        </p:spPr>
        <p:txBody>
          <a:bodyPr wrap="square" rtlCol="0">
            <a:spAutoFit/>
          </a:bodyPr>
          <a:lstStyle/>
          <a:p>
            <a:pPr algn="just"/>
            <a:r>
              <a:rPr lang="fr-FR" sz="1100" dirty="0">
                <a:solidFill>
                  <a:srgbClr val="000000"/>
                </a:solidFill>
                <a:latin typeface="Titilium"/>
              </a:rPr>
              <a:t>Le </a:t>
            </a:r>
            <a:r>
              <a:rPr lang="fr-FR" sz="1100" b="1" dirty="0">
                <a:solidFill>
                  <a:srgbClr val="E51968"/>
                </a:solidFill>
                <a:latin typeface="Titilium"/>
              </a:rPr>
              <a:t>Prêt Fluvial Initiative </a:t>
            </a:r>
            <a:r>
              <a:rPr lang="fr-FR" sz="1100" dirty="0">
                <a:solidFill>
                  <a:srgbClr val="000000"/>
                </a:solidFill>
                <a:latin typeface="Titilium"/>
              </a:rPr>
              <a:t>répond aux importants besoins d’investissements de départ des entrepreneurs du transport fluvial, dus à l’acquisition du bateau. Il renforce l’apport personnel et agit comme un levier pour obtenir un prêt bancaire d’un montant dix fois supérieur en moyenne. Il apporte en outre une crédibilité et une confiance garantissant aux yeux des intervenants extérieurs la viabilité ou la bonne santé financière de l’entreprise.</a:t>
            </a:r>
            <a:endParaRPr lang="fr-FR" dirty="0"/>
          </a:p>
        </p:txBody>
      </p:sp>
      <p:grpSp>
        <p:nvGrpSpPr>
          <p:cNvPr id="39" name="Groupe 38">
            <a:extLst>
              <a:ext uri="{FF2B5EF4-FFF2-40B4-BE49-F238E27FC236}">
                <a16:creationId xmlns:a16="http://schemas.microsoft.com/office/drawing/2014/main" id="{D591245E-090C-D4F1-DEBC-30CFAA1F4D88}"/>
              </a:ext>
            </a:extLst>
          </p:cNvPr>
          <p:cNvGrpSpPr/>
          <p:nvPr/>
        </p:nvGrpSpPr>
        <p:grpSpPr>
          <a:xfrm>
            <a:off x="429155" y="2510303"/>
            <a:ext cx="4525671" cy="3218871"/>
            <a:chOff x="256670" y="2510303"/>
            <a:chExt cx="4525671" cy="3218871"/>
          </a:xfrm>
        </p:grpSpPr>
        <p:sp>
          <p:nvSpPr>
            <p:cNvPr id="10" name="object 10"/>
            <p:cNvSpPr txBox="1"/>
            <p:nvPr/>
          </p:nvSpPr>
          <p:spPr>
            <a:xfrm>
              <a:off x="256670" y="3007916"/>
              <a:ext cx="2028124" cy="2721258"/>
            </a:xfrm>
            <a:prstGeom prst="rect">
              <a:avLst/>
            </a:prstGeom>
          </p:spPr>
          <p:txBody>
            <a:bodyPr vert="horz" wrap="square" lIns="0" tIns="12700" rIns="0" bIns="0"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100" b="1" dirty="0">
                  <a:solidFill>
                    <a:srgbClr val="E51968"/>
                  </a:solidFill>
                  <a:latin typeface="Titilium"/>
                </a:rPr>
                <a:t>Prêt jusqu’à 75 000 € à titre personnel sans intérêt ni caution personnelle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100" b="1" dirty="0">
                <a:solidFill>
                  <a:srgbClr val="E51968"/>
                </a:solidFill>
                <a:latin typeface="Titilium"/>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100" b="1" dirty="0">
                  <a:solidFill>
                    <a:srgbClr val="E51968"/>
                  </a:solidFill>
                  <a:latin typeface="Titilium"/>
                </a:rPr>
                <a:t>Prêt complémentaire au prêt d’honneur d’une association locale Initiative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100" b="1" dirty="0">
                <a:solidFill>
                  <a:srgbClr val="E51968"/>
                </a:solidFill>
                <a:latin typeface="Titilium"/>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100" b="1" dirty="0">
                  <a:solidFill>
                    <a:srgbClr val="E51968"/>
                  </a:solidFill>
                  <a:latin typeface="Titilium"/>
                </a:rPr>
                <a:t>Obligatoirement couplé à un prêt bancaire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100" b="1" dirty="0">
                <a:solidFill>
                  <a:srgbClr val="E51968"/>
                </a:solidFill>
                <a:latin typeface="Titilium"/>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100" b="1" dirty="0">
                  <a:solidFill>
                    <a:srgbClr val="E51968"/>
                  </a:solidFill>
                  <a:latin typeface="Titilium"/>
                </a:rPr>
                <a:t>Accessible aux entreprises de moins de 7 ans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100" b="1" dirty="0">
                <a:solidFill>
                  <a:srgbClr val="E51968"/>
                </a:solidFill>
                <a:latin typeface="Titilium"/>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100" b="1" dirty="0">
                  <a:solidFill>
                    <a:srgbClr val="E51968"/>
                  </a:solidFill>
                  <a:latin typeface="Titilium"/>
                </a:rPr>
                <a:t>Remboursable sur une durée allant jusqu’à 5 ans</a:t>
              </a:r>
            </a:p>
          </p:txBody>
        </p:sp>
        <p:sp>
          <p:nvSpPr>
            <p:cNvPr id="66" name="object 5">
              <a:extLst>
                <a:ext uri="{FF2B5EF4-FFF2-40B4-BE49-F238E27FC236}">
                  <a16:creationId xmlns:a16="http://schemas.microsoft.com/office/drawing/2014/main" id="{BE74CB8A-73F3-CEA9-6B8A-AD63E99A4A52}"/>
                </a:ext>
              </a:extLst>
            </p:cNvPr>
            <p:cNvSpPr/>
            <p:nvPr/>
          </p:nvSpPr>
          <p:spPr>
            <a:xfrm>
              <a:off x="2754217" y="2510303"/>
              <a:ext cx="1931770" cy="369332"/>
            </a:xfrm>
            <a:custGeom>
              <a:avLst/>
              <a:gdLst/>
              <a:ahLst/>
              <a:cxnLst/>
              <a:rect l="l" t="t" r="r" b="b"/>
              <a:pathLst>
                <a:path w="2139950" h="2270125">
                  <a:moveTo>
                    <a:pt x="108000" y="0"/>
                  </a:moveTo>
                  <a:lnTo>
                    <a:pt x="65960" y="8486"/>
                  </a:lnTo>
                  <a:lnTo>
                    <a:pt x="31630" y="31630"/>
                  </a:lnTo>
                  <a:lnTo>
                    <a:pt x="8486" y="65960"/>
                  </a:lnTo>
                  <a:lnTo>
                    <a:pt x="0" y="108000"/>
                  </a:lnTo>
                  <a:lnTo>
                    <a:pt x="0" y="2161501"/>
                  </a:lnTo>
                  <a:lnTo>
                    <a:pt x="8486" y="2203537"/>
                  </a:lnTo>
                  <a:lnTo>
                    <a:pt x="31630" y="2237867"/>
                  </a:lnTo>
                  <a:lnTo>
                    <a:pt x="65960" y="2261014"/>
                  </a:lnTo>
                  <a:lnTo>
                    <a:pt x="108000" y="2269502"/>
                  </a:lnTo>
                  <a:lnTo>
                    <a:pt x="2031898" y="2269502"/>
                  </a:lnTo>
                  <a:lnTo>
                    <a:pt x="2073939" y="2261014"/>
                  </a:lnTo>
                  <a:lnTo>
                    <a:pt x="2108268" y="2237867"/>
                  </a:lnTo>
                  <a:lnTo>
                    <a:pt x="2131412" y="2203537"/>
                  </a:lnTo>
                  <a:lnTo>
                    <a:pt x="2139899" y="2161501"/>
                  </a:lnTo>
                  <a:lnTo>
                    <a:pt x="2139899" y="108000"/>
                  </a:lnTo>
                  <a:lnTo>
                    <a:pt x="2131412" y="65960"/>
                  </a:lnTo>
                  <a:lnTo>
                    <a:pt x="2108268" y="31630"/>
                  </a:lnTo>
                  <a:lnTo>
                    <a:pt x="2073939" y="8486"/>
                  </a:lnTo>
                  <a:lnTo>
                    <a:pt x="2031898" y="0"/>
                  </a:lnTo>
                  <a:lnTo>
                    <a:pt x="108000" y="0"/>
                  </a:lnTo>
                  <a:close/>
                </a:path>
              </a:pathLst>
            </a:custGeom>
            <a:solidFill>
              <a:srgbClr val="72C91F"/>
            </a:solidFill>
            <a:ln w="38100">
              <a:noFill/>
            </a:ln>
          </p:spPr>
          <p:txBody>
            <a:bodyPr wrap="square" lIns="0" tIns="0" rIns="0" bIns="0" rtlCol="0"/>
            <a:lstStyle>
              <a:defPPr>
                <a:defRPr kern="0"/>
              </a:defPPr>
            </a:lstStyle>
            <a:p>
              <a:endParaRPr dirty="0">
                <a:solidFill>
                  <a:schemeClr val="bg1"/>
                </a:solidFill>
                <a:highlight>
                  <a:srgbClr val="FF3399"/>
                </a:highlight>
              </a:endParaRPr>
            </a:p>
          </p:txBody>
        </p:sp>
        <p:sp>
          <p:nvSpPr>
            <p:cNvPr id="73" name="ZoneTexte 72">
              <a:extLst>
                <a:ext uri="{FF2B5EF4-FFF2-40B4-BE49-F238E27FC236}">
                  <a16:creationId xmlns:a16="http://schemas.microsoft.com/office/drawing/2014/main" id="{7D1971C5-D001-BCE8-6EB4-802305FCE81F}"/>
                </a:ext>
              </a:extLst>
            </p:cNvPr>
            <p:cNvSpPr txBox="1"/>
            <p:nvPr/>
          </p:nvSpPr>
          <p:spPr>
            <a:xfrm>
              <a:off x="3121640" y="2510303"/>
              <a:ext cx="1196923" cy="369332"/>
            </a:xfrm>
            <a:prstGeom prst="rect">
              <a:avLst/>
            </a:prstGeom>
            <a:noFill/>
          </p:spPr>
          <p:txBody>
            <a:bodyPr wrap="square" rtlCol="0">
              <a:spAutoFit/>
            </a:bodyPr>
            <a:lstStyle/>
            <a:p>
              <a:pPr algn="ctr"/>
              <a:r>
                <a:rPr lang="fr-FR" b="1" dirty="0">
                  <a:solidFill>
                    <a:schemeClr val="bg1"/>
                  </a:solidFill>
                  <a:latin typeface="Titilium"/>
                </a:rPr>
                <a:t>Modalités</a:t>
              </a:r>
            </a:p>
          </p:txBody>
        </p:sp>
        <p:sp>
          <p:nvSpPr>
            <p:cNvPr id="74" name="object 5">
              <a:extLst>
                <a:ext uri="{FF2B5EF4-FFF2-40B4-BE49-F238E27FC236}">
                  <a16:creationId xmlns:a16="http://schemas.microsoft.com/office/drawing/2014/main" id="{BAF03440-001C-6083-E932-26CB77CA95D1}"/>
                </a:ext>
              </a:extLst>
            </p:cNvPr>
            <p:cNvSpPr/>
            <p:nvPr/>
          </p:nvSpPr>
          <p:spPr>
            <a:xfrm>
              <a:off x="256670" y="2522362"/>
              <a:ext cx="1931770" cy="369332"/>
            </a:xfrm>
            <a:custGeom>
              <a:avLst/>
              <a:gdLst/>
              <a:ahLst/>
              <a:cxnLst/>
              <a:rect l="l" t="t" r="r" b="b"/>
              <a:pathLst>
                <a:path w="2139950" h="2270125">
                  <a:moveTo>
                    <a:pt x="108000" y="0"/>
                  </a:moveTo>
                  <a:lnTo>
                    <a:pt x="65960" y="8486"/>
                  </a:lnTo>
                  <a:lnTo>
                    <a:pt x="31630" y="31630"/>
                  </a:lnTo>
                  <a:lnTo>
                    <a:pt x="8486" y="65960"/>
                  </a:lnTo>
                  <a:lnTo>
                    <a:pt x="0" y="108000"/>
                  </a:lnTo>
                  <a:lnTo>
                    <a:pt x="0" y="2161501"/>
                  </a:lnTo>
                  <a:lnTo>
                    <a:pt x="8486" y="2203537"/>
                  </a:lnTo>
                  <a:lnTo>
                    <a:pt x="31630" y="2237867"/>
                  </a:lnTo>
                  <a:lnTo>
                    <a:pt x="65960" y="2261014"/>
                  </a:lnTo>
                  <a:lnTo>
                    <a:pt x="108000" y="2269502"/>
                  </a:lnTo>
                  <a:lnTo>
                    <a:pt x="2031898" y="2269502"/>
                  </a:lnTo>
                  <a:lnTo>
                    <a:pt x="2073939" y="2261014"/>
                  </a:lnTo>
                  <a:lnTo>
                    <a:pt x="2108268" y="2237867"/>
                  </a:lnTo>
                  <a:lnTo>
                    <a:pt x="2131412" y="2203537"/>
                  </a:lnTo>
                  <a:lnTo>
                    <a:pt x="2139899" y="2161501"/>
                  </a:lnTo>
                  <a:lnTo>
                    <a:pt x="2139899" y="108000"/>
                  </a:lnTo>
                  <a:lnTo>
                    <a:pt x="2131412" y="65960"/>
                  </a:lnTo>
                  <a:lnTo>
                    <a:pt x="2108268" y="31630"/>
                  </a:lnTo>
                  <a:lnTo>
                    <a:pt x="2073939" y="8486"/>
                  </a:lnTo>
                  <a:lnTo>
                    <a:pt x="2031898" y="0"/>
                  </a:lnTo>
                  <a:lnTo>
                    <a:pt x="108000" y="0"/>
                  </a:lnTo>
                  <a:close/>
                </a:path>
              </a:pathLst>
            </a:custGeom>
            <a:solidFill>
              <a:srgbClr val="E11968"/>
            </a:solidFill>
            <a:ln w="38100">
              <a:noFill/>
            </a:ln>
          </p:spPr>
          <p:txBody>
            <a:bodyPr wrap="square" lIns="0" tIns="0" rIns="0" bIns="0" rtlCol="0"/>
            <a:lstStyle>
              <a:defPPr>
                <a:defRPr kern="0"/>
              </a:defPPr>
            </a:lstStyle>
            <a:p>
              <a:endParaRPr dirty="0">
                <a:solidFill>
                  <a:schemeClr val="bg1"/>
                </a:solidFill>
                <a:highlight>
                  <a:srgbClr val="FF3399"/>
                </a:highlight>
              </a:endParaRPr>
            </a:p>
          </p:txBody>
        </p:sp>
        <p:sp>
          <p:nvSpPr>
            <p:cNvPr id="77" name="ZoneTexte 76">
              <a:extLst>
                <a:ext uri="{FF2B5EF4-FFF2-40B4-BE49-F238E27FC236}">
                  <a16:creationId xmlns:a16="http://schemas.microsoft.com/office/drawing/2014/main" id="{9D2ED672-627F-A9F1-C4F2-C35D5112BF60}"/>
                </a:ext>
              </a:extLst>
            </p:cNvPr>
            <p:cNvSpPr txBox="1"/>
            <p:nvPr/>
          </p:nvSpPr>
          <p:spPr>
            <a:xfrm>
              <a:off x="371534" y="2512750"/>
              <a:ext cx="1845981" cy="369332"/>
            </a:xfrm>
            <a:prstGeom prst="rect">
              <a:avLst/>
            </a:prstGeom>
            <a:noFill/>
          </p:spPr>
          <p:txBody>
            <a:bodyPr wrap="square" rtlCol="0">
              <a:spAutoFit/>
            </a:bodyPr>
            <a:lstStyle/>
            <a:p>
              <a:r>
                <a:rPr lang="fr-FR" b="1" dirty="0">
                  <a:solidFill>
                    <a:schemeClr val="bg1"/>
                  </a:solidFill>
                  <a:latin typeface="Titilium"/>
                </a:rPr>
                <a:t>Caractéristiques</a:t>
              </a:r>
            </a:p>
          </p:txBody>
        </p:sp>
        <p:sp>
          <p:nvSpPr>
            <p:cNvPr id="29" name="object 10">
              <a:extLst>
                <a:ext uri="{FF2B5EF4-FFF2-40B4-BE49-F238E27FC236}">
                  <a16:creationId xmlns:a16="http://schemas.microsoft.com/office/drawing/2014/main" id="{A2A45A87-1C3E-0B5C-35C0-04A79C355DF9}"/>
                </a:ext>
              </a:extLst>
            </p:cNvPr>
            <p:cNvSpPr txBox="1"/>
            <p:nvPr/>
          </p:nvSpPr>
          <p:spPr>
            <a:xfrm>
              <a:off x="2754217" y="3007916"/>
              <a:ext cx="2028124" cy="1536318"/>
            </a:xfrm>
            <a:prstGeom prst="rect">
              <a:avLst/>
            </a:prstGeom>
          </p:spPr>
          <p:txBody>
            <a:bodyPr vert="horz" wrap="square" lIns="0" tIns="12700" rIns="0" bIns="0"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100" b="1" dirty="0">
                  <a:solidFill>
                    <a:srgbClr val="69B61C"/>
                  </a:solidFill>
                  <a:latin typeface="Titilium"/>
                </a:rPr>
                <a:t>Accessible à toutes les formes juridiques sauf les associations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100" b="1" dirty="0">
                <a:solidFill>
                  <a:srgbClr val="69B61C"/>
                </a:solidFill>
                <a:latin typeface="Titilium"/>
              </a:endParaRPr>
            </a:p>
            <a:p>
              <a:pPr marL="171450" indent="-171450" algn="l" rtl="0">
                <a:buFont typeface="Arial" panose="020B0604020202020204" pitchFamily="34" charset="0"/>
                <a:buChar char="•"/>
                <a:defRPr/>
              </a:pPr>
              <a:r>
                <a:rPr lang="fr-FR" sz="1100" b="1" dirty="0">
                  <a:solidFill>
                    <a:srgbClr val="69B61C"/>
                  </a:solidFill>
                  <a:latin typeface="Titilium"/>
                </a:rPr>
                <a:t>Eligibilité à la garantie Bpifrance</a:t>
              </a:r>
            </a:p>
            <a:p>
              <a:pPr marL="171450" indent="-171450" algn="l" rtl="0">
                <a:buFont typeface="Arial" panose="020B0604020202020204" pitchFamily="34" charset="0"/>
                <a:buChar char="•"/>
                <a:defRPr/>
              </a:pPr>
              <a:endParaRPr lang="fr-FR" sz="1100" b="1" dirty="0">
                <a:solidFill>
                  <a:srgbClr val="69B61C"/>
                </a:solidFill>
                <a:latin typeface="Titilium"/>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100" b="1" dirty="0">
                  <a:solidFill>
                    <a:srgbClr val="69B61C"/>
                  </a:solidFill>
                  <a:latin typeface="Titilium"/>
                </a:rPr>
                <a:t>Mise en place d’une assurance décès-invalidité</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100" b="1" dirty="0">
                <a:solidFill>
                  <a:srgbClr val="69B61C"/>
                </a:solidFill>
                <a:latin typeface="Titilium"/>
              </a:endParaRPr>
            </a:p>
          </p:txBody>
        </p:sp>
      </p:grpSp>
      <p:sp>
        <p:nvSpPr>
          <p:cNvPr id="2" name="Rectangle : coins arrondis 1">
            <a:extLst>
              <a:ext uri="{FF2B5EF4-FFF2-40B4-BE49-F238E27FC236}">
                <a16:creationId xmlns:a16="http://schemas.microsoft.com/office/drawing/2014/main" id="{2B862D94-EC91-3B51-A125-BDB332E31B02}"/>
              </a:ext>
            </a:extLst>
          </p:cNvPr>
          <p:cNvSpPr/>
          <p:nvPr/>
        </p:nvSpPr>
        <p:spPr>
          <a:xfrm>
            <a:off x="378764" y="6069769"/>
            <a:ext cx="3424886" cy="1088624"/>
          </a:xfrm>
          <a:prstGeom prst="roundRect">
            <a:avLst/>
          </a:prstGeom>
          <a:solidFill>
            <a:srgbClr val="E11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object 21"/>
          <p:cNvSpPr txBox="1"/>
          <p:nvPr/>
        </p:nvSpPr>
        <p:spPr>
          <a:xfrm>
            <a:off x="477972" y="6140874"/>
            <a:ext cx="3226469" cy="946413"/>
          </a:xfrm>
          <a:prstGeom prst="rect">
            <a:avLst/>
          </a:prstGeom>
        </p:spPr>
        <p:txBody>
          <a:bodyPr vert="horz" wrap="square" lIns="0" tIns="22860" rIns="0" bIns="0" rtlCol="0">
            <a:spAutoFit/>
          </a:bodyPr>
          <a:lstStyle/>
          <a:p>
            <a:pPr algn="ctr"/>
            <a:r>
              <a:rPr lang="fr-FR" sz="1200" b="1" dirty="0">
                <a:solidFill>
                  <a:schemeClr val="bg1"/>
                </a:solidFill>
                <a:latin typeface="Titilium"/>
                <a:cs typeface="Arial" panose="020B0604020202020204" pitchFamily="34" charset="0"/>
              </a:rPr>
              <a:t>Grâce aux Voies Navigables de France et au soutien du Ministère de la Transition écologique, le fonds de prêt d’honneur FLUVIAL a été spécialement mis en place pour répondre aux besoins spécifiques du secteur.</a:t>
            </a:r>
            <a:endParaRPr lang="en-US" sz="1200" b="1" dirty="0">
              <a:solidFill>
                <a:schemeClr val="bg1"/>
              </a:solidFill>
              <a:latin typeface="Titilium"/>
              <a:cs typeface="Arial" panose="020B0604020202020204" pitchFamily="34" charset="0"/>
            </a:endParaRPr>
          </a:p>
        </p:txBody>
      </p:sp>
      <p:sp>
        <p:nvSpPr>
          <p:cNvPr id="4" name="Rectangle : coins arrondis 3">
            <a:extLst>
              <a:ext uri="{FF2B5EF4-FFF2-40B4-BE49-F238E27FC236}">
                <a16:creationId xmlns:a16="http://schemas.microsoft.com/office/drawing/2014/main" id="{FECF7D5E-DFDE-3B0F-E2BF-5882097D847C}"/>
              </a:ext>
            </a:extLst>
          </p:cNvPr>
          <p:cNvSpPr/>
          <p:nvPr/>
        </p:nvSpPr>
        <p:spPr>
          <a:xfrm>
            <a:off x="3756407" y="5133309"/>
            <a:ext cx="1266443" cy="1107996"/>
          </a:xfrm>
          <a:prstGeom prst="roundRect">
            <a:avLst/>
          </a:prstGeom>
          <a:noFill/>
          <a:ln w="38100">
            <a:solidFill>
              <a:srgbClr val="E11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35" name="Groupe 34">
            <a:extLst>
              <a:ext uri="{FF2B5EF4-FFF2-40B4-BE49-F238E27FC236}">
                <a16:creationId xmlns:a16="http://schemas.microsoft.com/office/drawing/2014/main" id="{20F1CF61-F1F3-282B-F0AB-85C8285A5D46}"/>
              </a:ext>
            </a:extLst>
          </p:cNvPr>
          <p:cNvGrpSpPr/>
          <p:nvPr/>
        </p:nvGrpSpPr>
        <p:grpSpPr>
          <a:xfrm>
            <a:off x="3925996" y="5317731"/>
            <a:ext cx="946485" cy="739152"/>
            <a:chOff x="3855517" y="6296025"/>
            <a:chExt cx="946485" cy="739152"/>
          </a:xfrm>
        </p:grpSpPr>
        <p:pic>
          <p:nvPicPr>
            <p:cNvPr id="32" name="Picture 6">
              <a:extLst>
                <a:ext uri="{FF2B5EF4-FFF2-40B4-BE49-F238E27FC236}">
                  <a16:creationId xmlns:a16="http://schemas.microsoft.com/office/drawing/2014/main" id="{85BE298F-2473-860E-2804-579FE0DFC759}"/>
                </a:ext>
              </a:extLst>
            </p:cNvPr>
            <p:cNvPicPr>
              <a:picLocks noChangeAspect="1"/>
            </p:cNvPicPr>
            <p:nvPr/>
          </p:nvPicPr>
          <p:blipFill>
            <a:blip r:embed="rId7"/>
            <a:srcRect/>
            <a:stretch>
              <a:fillRect/>
            </a:stretch>
          </p:blipFill>
          <p:spPr>
            <a:xfrm>
              <a:off x="4064801" y="6296025"/>
              <a:ext cx="527919" cy="354712"/>
            </a:xfrm>
            <a:prstGeom prst="rect">
              <a:avLst/>
            </a:prstGeom>
          </p:spPr>
        </p:pic>
        <p:pic>
          <p:nvPicPr>
            <p:cNvPr id="34" name="Image 33" descr="Une image contenant texte, Police, Graphique, Bleu électrique&#10;&#10;Description générée automatiquement">
              <a:extLst>
                <a:ext uri="{FF2B5EF4-FFF2-40B4-BE49-F238E27FC236}">
                  <a16:creationId xmlns:a16="http://schemas.microsoft.com/office/drawing/2014/main" id="{3718950B-B20F-2084-1888-66DB173EF48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55517" y="6778243"/>
              <a:ext cx="946485" cy="256934"/>
            </a:xfrm>
            <a:prstGeom prst="rect">
              <a:avLst/>
            </a:prstGeom>
          </p:spPr>
        </p:pic>
      </p:grpSp>
      <p:grpSp>
        <p:nvGrpSpPr>
          <p:cNvPr id="2056" name="Groupe 2055">
            <a:extLst>
              <a:ext uri="{FF2B5EF4-FFF2-40B4-BE49-F238E27FC236}">
                <a16:creationId xmlns:a16="http://schemas.microsoft.com/office/drawing/2014/main" id="{CEA52BE4-0B99-15CA-42E9-1E977B53FF89}"/>
              </a:ext>
            </a:extLst>
          </p:cNvPr>
          <p:cNvGrpSpPr/>
          <p:nvPr/>
        </p:nvGrpSpPr>
        <p:grpSpPr>
          <a:xfrm>
            <a:off x="6952320" y="1208441"/>
            <a:ext cx="2127745" cy="519535"/>
            <a:chOff x="6503697" y="298383"/>
            <a:chExt cx="2127745" cy="519535"/>
          </a:xfrm>
        </p:grpSpPr>
        <p:sp>
          <p:nvSpPr>
            <p:cNvPr id="11" name="object 11"/>
            <p:cNvSpPr txBox="1"/>
            <p:nvPr/>
          </p:nvSpPr>
          <p:spPr>
            <a:xfrm>
              <a:off x="6594439" y="382461"/>
              <a:ext cx="1946259" cy="351378"/>
            </a:xfrm>
            <a:prstGeom prst="rect">
              <a:avLst/>
            </a:prstGeom>
          </p:spPr>
          <p:txBody>
            <a:bodyPr vert="horz" wrap="square" lIns="0" tIns="12700" rIns="0" bIns="0" rtlCol="0">
              <a:spAutoFit/>
            </a:bodyPr>
            <a:lstStyle/>
            <a:p>
              <a:pPr marR="0" lvl="0" algn="ctr" defTabSz="914400" rtl="0" eaLnBrk="1" fontAlgn="auto" latinLnBrk="0" hangingPunct="1">
                <a:lnSpc>
                  <a:spcPct val="100000"/>
                </a:lnSpc>
                <a:spcBef>
                  <a:spcPts val="0"/>
                </a:spcBef>
                <a:spcAft>
                  <a:spcPts val="0"/>
                </a:spcAft>
                <a:buClr>
                  <a:srgbClr val="E11968"/>
                </a:buClr>
                <a:buSzPct val="120000"/>
                <a:tabLst/>
                <a:defRPr/>
              </a:pPr>
              <a:r>
                <a:rPr lang="fr-FR" sz="1100" b="1" i="0" u="none" strike="noStrike" dirty="0">
                  <a:solidFill>
                    <a:srgbClr val="E51968"/>
                  </a:solidFill>
                  <a:effectLst/>
                  <a:latin typeface="Titilium"/>
                </a:rPr>
                <a:t>Instruction du dossier</a:t>
              </a:r>
            </a:p>
            <a:p>
              <a:pPr marR="0" lvl="0" algn="ctr" defTabSz="914400" rtl="0" eaLnBrk="1" fontAlgn="auto" latinLnBrk="0" hangingPunct="1">
                <a:lnSpc>
                  <a:spcPct val="100000"/>
                </a:lnSpc>
                <a:spcBef>
                  <a:spcPts val="0"/>
                </a:spcBef>
                <a:spcAft>
                  <a:spcPts val="0"/>
                </a:spcAft>
                <a:buClr>
                  <a:srgbClr val="E11968"/>
                </a:buClr>
                <a:buSzPct val="120000"/>
                <a:tabLst/>
                <a:defRPr/>
              </a:pPr>
              <a:r>
                <a:rPr lang="fr-FR" sz="1100" b="1" dirty="0">
                  <a:solidFill>
                    <a:srgbClr val="E51968"/>
                  </a:solidFill>
                  <a:latin typeface="Titilium"/>
                </a:rPr>
                <a:t>par l’association locale Initiative</a:t>
              </a:r>
              <a:endParaRPr lang="fr-FR" sz="1100" b="1" i="0" u="none" strike="noStrike" dirty="0">
                <a:solidFill>
                  <a:srgbClr val="E51968"/>
                </a:solidFill>
                <a:effectLst/>
                <a:latin typeface="Titilium"/>
              </a:endParaRPr>
            </a:p>
          </p:txBody>
        </p:sp>
        <p:sp>
          <p:nvSpPr>
            <p:cNvPr id="42" name="object 5">
              <a:extLst>
                <a:ext uri="{FF2B5EF4-FFF2-40B4-BE49-F238E27FC236}">
                  <a16:creationId xmlns:a16="http://schemas.microsoft.com/office/drawing/2014/main" id="{06431E7C-1C6A-E4B6-DB1C-2CD5A7BC48E7}"/>
                </a:ext>
              </a:extLst>
            </p:cNvPr>
            <p:cNvSpPr/>
            <p:nvPr/>
          </p:nvSpPr>
          <p:spPr>
            <a:xfrm>
              <a:off x="6503697" y="298383"/>
              <a:ext cx="2127745" cy="519535"/>
            </a:xfrm>
            <a:custGeom>
              <a:avLst/>
              <a:gdLst/>
              <a:ahLst/>
              <a:cxnLst/>
              <a:rect l="l" t="t" r="r" b="b"/>
              <a:pathLst>
                <a:path w="2139950" h="2270125">
                  <a:moveTo>
                    <a:pt x="108000" y="0"/>
                  </a:moveTo>
                  <a:lnTo>
                    <a:pt x="65960" y="8486"/>
                  </a:lnTo>
                  <a:lnTo>
                    <a:pt x="31630" y="31630"/>
                  </a:lnTo>
                  <a:lnTo>
                    <a:pt x="8486" y="65960"/>
                  </a:lnTo>
                  <a:lnTo>
                    <a:pt x="0" y="108000"/>
                  </a:lnTo>
                  <a:lnTo>
                    <a:pt x="0" y="2161501"/>
                  </a:lnTo>
                  <a:lnTo>
                    <a:pt x="8486" y="2203537"/>
                  </a:lnTo>
                  <a:lnTo>
                    <a:pt x="31630" y="2237867"/>
                  </a:lnTo>
                  <a:lnTo>
                    <a:pt x="65960" y="2261014"/>
                  </a:lnTo>
                  <a:lnTo>
                    <a:pt x="108000" y="2269502"/>
                  </a:lnTo>
                  <a:lnTo>
                    <a:pt x="2031898" y="2269502"/>
                  </a:lnTo>
                  <a:lnTo>
                    <a:pt x="2073939" y="2261014"/>
                  </a:lnTo>
                  <a:lnTo>
                    <a:pt x="2108268" y="2237867"/>
                  </a:lnTo>
                  <a:lnTo>
                    <a:pt x="2131412" y="2203537"/>
                  </a:lnTo>
                  <a:lnTo>
                    <a:pt x="2139899" y="2161501"/>
                  </a:lnTo>
                  <a:lnTo>
                    <a:pt x="2139899" y="108000"/>
                  </a:lnTo>
                  <a:lnTo>
                    <a:pt x="2131412" y="65960"/>
                  </a:lnTo>
                  <a:lnTo>
                    <a:pt x="2108268" y="31630"/>
                  </a:lnTo>
                  <a:lnTo>
                    <a:pt x="2073939" y="8486"/>
                  </a:lnTo>
                  <a:lnTo>
                    <a:pt x="2031898" y="0"/>
                  </a:lnTo>
                  <a:lnTo>
                    <a:pt x="108000" y="0"/>
                  </a:lnTo>
                  <a:close/>
                </a:path>
              </a:pathLst>
            </a:custGeom>
            <a:ln w="38100">
              <a:solidFill>
                <a:srgbClr val="E61968"/>
              </a:solidFill>
            </a:ln>
          </p:spPr>
          <p:txBody>
            <a:bodyPr wrap="square" lIns="0" tIns="0" rIns="0" bIns="0" rtlCol="0"/>
            <a:lstStyle>
              <a:defPPr>
                <a:defRPr kern="0"/>
              </a:defPPr>
            </a:lstStyle>
            <a:p>
              <a:endParaRPr dirty="0"/>
            </a:p>
          </p:txBody>
        </p:sp>
      </p:grpSp>
      <p:grpSp>
        <p:nvGrpSpPr>
          <p:cNvPr id="2055" name="Groupe 2054">
            <a:extLst>
              <a:ext uri="{FF2B5EF4-FFF2-40B4-BE49-F238E27FC236}">
                <a16:creationId xmlns:a16="http://schemas.microsoft.com/office/drawing/2014/main" id="{EC24D592-44AB-C4CE-DBFC-DB9179FDD0FE}"/>
              </a:ext>
            </a:extLst>
          </p:cNvPr>
          <p:cNvGrpSpPr/>
          <p:nvPr/>
        </p:nvGrpSpPr>
        <p:grpSpPr>
          <a:xfrm>
            <a:off x="6747366" y="1994514"/>
            <a:ext cx="2576581" cy="1199907"/>
            <a:chOff x="6503697" y="994729"/>
            <a:chExt cx="2127745" cy="1112066"/>
          </a:xfrm>
        </p:grpSpPr>
        <p:sp>
          <p:nvSpPr>
            <p:cNvPr id="43" name="object 11">
              <a:extLst>
                <a:ext uri="{FF2B5EF4-FFF2-40B4-BE49-F238E27FC236}">
                  <a16:creationId xmlns:a16="http://schemas.microsoft.com/office/drawing/2014/main" id="{80BDC35C-9E34-D829-1D92-1BE713899071}"/>
                </a:ext>
              </a:extLst>
            </p:cNvPr>
            <p:cNvSpPr txBox="1"/>
            <p:nvPr/>
          </p:nvSpPr>
          <p:spPr>
            <a:xfrm>
              <a:off x="6628871" y="1100034"/>
              <a:ext cx="1913295" cy="1006761"/>
            </a:xfrm>
            <a:prstGeom prst="rect">
              <a:avLst/>
            </a:prstGeom>
          </p:spPr>
          <p:txBody>
            <a:bodyPr vert="horz" wrap="square" lIns="0" tIns="12700" rIns="0" bIns="0" rtlCol="0">
              <a:spAutoFit/>
            </a:bodyPr>
            <a:lstStyle/>
            <a:p>
              <a:pPr marR="0" lvl="0" algn="ctr" defTabSz="914400" rtl="0" eaLnBrk="1" fontAlgn="auto" latinLnBrk="0" hangingPunct="1">
                <a:lnSpc>
                  <a:spcPct val="100000"/>
                </a:lnSpc>
                <a:spcBef>
                  <a:spcPts val="0"/>
                </a:spcBef>
                <a:spcAft>
                  <a:spcPts val="0"/>
                </a:spcAft>
                <a:buClr>
                  <a:srgbClr val="E11968"/>
                </a:buClr>
                <a:buSzPct val="120000"/>
                <a:tabLst/>
                <a:defRPr/>
              </a:pPr>
              <a:r>
                <a:rPr lang="fr-FR" sz="1100" b="1" i="0" u="none" strike="noStrike" dirty="0">
                  <a:solidFill>
                    <a:srgbClr val="E51968"/>
                  </a:solidFill>
                  <a:effectLst/>
                  <a:latin typeface="Titilium"/>
                </a:rPr>
                <a:t>Envoi du dossier </a:t>
              </a:r>
            </a:p>
            <a:p>
              <a:pPr marR="0" lvl="0" algn="ctr" defTabSz="914400" rtl="0" eaLnBrk="1" fontAlgn="auto" latinLnBrk="0" hangingPunct="1">
                <a:lnSpc>
                  <a:spcPct val="100000"/>
                </a:lnSpc>
                <a:spcBef>
                  <a:spcPts val="0"/>
                </a:spcBef>
                <a:spcAft>
                  <a:spcPts val="0"/>
                </a:spcAft>
                <a:buClr>
                  <a:srgbClr val="E11968"/>
                </a:buClr>
                <a:buSzPct val="120000"/>
                <a:tabLst/>
                <a:defRPr/>
              </a:pPr>
              <a:r>
                <a:rPr lang="fr-FR" sz="1100" b="1" i="0" u="none" strike="noStrike" dirty="0">
                  <a:solidFill>
                    <a:srgbClr val="E51968"/>
                  </a:solidFill>
                  <a:effectLst/>
                  <a:latin typeface="Titilium"/>
                </a:rPr>
                <a:t>au comité technique fluvial</a:t>
              </a:r>
            </a:p>
            <a:p>
              <a:pPr marR="0" lvl="0" algn="ctr" defTabSz="914400" rtl="0" eaLnBrk="1" fontAlgn="auto" latinLnBrk="0" hangingPunct="1">
                <a:lnSpc>
                  <a:spcPct val="100000"/>
                </a:lnSpc>
                <a:spcBef>
                  <a:spcPts val="600"/>
                </a:spcBef>
                <a:spcAft>
                  <a:spcPts val="0"/>
                </a:spcAft>
                <a:buClr>
                  <a:srgbClr val="E11968"/>
                </a:buClr>
                <a:buSzPct val="120000"/>
                <a:tabLst/>
                <a:defRPr/>
              </a:pPr>
              <a:r>
                <a:rPr lang="fr-FR" sz="900" dirty="0">
                  <a:solidFill>
                    <a:srgbClr val="000000"/>
                  </a:solidFill>
                  <a:latin typeface="Titilium"/>
                </a:rPr>
                <a:t>Le comité est animé par l’association Initiative Seine Yvelines. Il se réunit mensuellement et est composé d’acteurs de la filière qui rendent un avis technique.</a:t>
              </a:r>
            </a:p>
          </p:txBody>
        </p:sp>
        <p:sp>
          <p:nvSpPr>
            <p:cNvPr id="2048" name="object 5">
              <a:extLst>
                <a:ext uri="{FF2B5EF4-FFF2-40B4-BE49-F238E27FC236}">
                  <a16:creationId xmlns:a16="http://schemas.microsoft.com/office/drawing/2014/main" id="{C729B6E5-82AA-4BD5-4AD1-4B63E7B00330}"/>
                </a:ext>
              </a:extLst>
            </p:cNvPr>
            <p:cNvSpPr/>
            <p:nvPr/>
          </p:nvSpPr>
          <p:spPr>
            <a:xfrm>
              <a:off x="6503697" y="994729"/>
              <a:ext cx="2127745" cy="1074687"/>
            </a:xfrm>
            <a:custGeom>
              <a:avLst/>
              <a:gdLst/>
              <a:ahLst/>
              <a:cxnLst/>
              <a:rect l="l" t="t" r="r" b="b"/>
              <a:pathLst>
                <a:path w="2139950" h="2270125">
                  <a:moveTo>
                    <a:pt x="108000" y="0"/>
                  </a:moveTo>
                  <a:lnTo>
                    <a:pt x="65960" y="8486"/>
                  </a:lnTo>
                  <a:lnTo>
                    <a:pt x="31630" y="31630"/>
                  </a:lnTo>
                  <a:lnTo>
                    <a:pt x="8486" y="65960"/>
                  </a:lnTo>
                  <a:lnTo>
                    <a:pt x="0" y="108000"/>
                  </a:lnTo>
                  <a:lnTo>
                    <a:pt x="0" y="2161501"/>
                  </a:lnTo>
                  <a:lnTo>
                    <a:pt x="8486" y="2203537"/>
                  </a:lnTo>
                  <a:lnTo>
                    <a:pt x="31630" y="2237867"/>
                  </a:lnTo>
                  <a:lnTo>
                    <a:pt x="65960" y="2261014"/>
                  </a:lnTo>
                  <a:lnTo>
                    <a:pt x="108000" y="2269502"/>
                  </a:lnTo>
                  <a:lnTo>
                    <a:pt x="2031898" y="2269502"/>
                  </a:lnTo>
                  <a:lnTo>
                    <a:pt x="2073939" y="2261014"/>
                  </a:lnTo>
                  <a:lnTo>
                    <a:pt x="2108268" y="2237867"/>
                  </a:lnTo>
                  <a:lnTo>
                    <a:pt x="2131412" y="2203537"/>
                  </a:lnTo>
                  <a:lnTo>
                    <a:pt x="2139899" y="2161501"/>
                  </a:lnTo>
                  <a:lnTo>
                    <a:pt x="2139899" y="108000"/>
                  </a:lnTo>
                  <a:lnTo>
                    <a:pt x="2131412" y="65960"/>
                  </a:lnTo>
                  <a:lnTo>
                    <a:pt x="2108268" y="31630"/>
                  </a:lnTo>
                  <a:lnTo>
                    <a:pt x="2073939" y="8486"/>
                  </a:lnTo>
                  <a:lnTo>
                    <a:pt x="2031898" y="0"/>
                  </a:lnTo>
                  <a:lnTo>
                    <a:pt x="108000" y="0"/>
                  </a:lnTo>
                  <a:close/>
                </a:path>
              </a:pathLst>
            </a:custGeom>
            <a:ln w="38100">
              <a:solidFill>
                <a:srgbClr val="E61968"/>
              </a:solidFill>
            </a:ln>
          </p:spPr>
          <p:txBody>
            <a:bodyPr wrap="square" lIns="0" tIns="0" rIns="0" bIns="0" rtlCol="0"/>
            <a:lstStyle>
              <a:defPPr>
                <a:defRPr kern="0"/>
              </a:defPPr>
            </a:lstStyle>
            <a:p>
              <a:endParaRPr dirty="0"/>
            </a:p>
          </p:txBody>
        </p:sp>
      </p:grpSp>
      <p:grpSp>
        <p:nvGrpSpPr>
          <p:cNvPr id="2059" name="Groupe 2058">
            <a:extLst>
              <a:ext uri="{FF2B5EF4-FFF2-40B4-BE49-F238E27FC236}">
                <a16:creationId xmlns:a16="http://schemas.microsoft.com/office/drawing/2014/main" id="{3BE20488-9585-55FE-937E-B2F67C510E3E}"/>
              </a:ext>
            </a:extLst>
          </p:cNvPr>
          <p:cNvGrpSpPr/>
          <p:nvPr/>
        </p:nvGrpSpPr>
        <p:grpSpPr>
          <a:xfrm>
            <a:off x="5642965" y="3347007"/>
            <a:ext cx="2127745" cy="1074687"/>
            <a:chOff x="5733066" y="4002659"/>
            <a:chExt cx="2127745" cy="1074687"/>
          </a:xfrm>
        </p:grpSpPr>
        <p:sp>
          <p:nvSpPr>
            <p:cNvPr id="45" name="object 11">
              <a:extLst>
                <a:ext uri="{FF2B5EF4-FFF2-40B4-BE49-F238E27FC236}">
                  <a16:creationId xmlns:a16="http://schemas.microsoft.com/office/drawing/2014/main" id="{AF78B9FB-7BC5-9AAE-9B3B-B716E7AEB798}"/>
                </a:ext>
              </a:extLst>
            </p:cNvPr>
            <p:cNvSpPr txBox="1"/>
            <p:nvPr/>
          </p:nvSpPr>
          <p:spPr>
            <a:xfrm>
              <a:off x="5812078" y="4094272"/>
              <a:ext cx="1946259" cy="874598"/>
            </a:xfrm>
            <a:prstGeom prst="rect">
              <a:avLst/>
            </a:prstGeom>
          </p:spPr>
          <p:txBody>
            <a:bodyPr vert="horz" wrap="square" lIns="0" tIns="12700" rIns="0" bIns="0" rtlCol="0">
              <a:spAutoFit/>
            </a:bodyPr>
            <a:lstStyle/>
            <a:p>
              <a:pPr marR="0" lvl="0" algn="ctr" defTabSz="914400" rtl="0" eaLnBrk="1" fontAlgn="auto" latinLnBrk="0" hangingPunct="1">
                <a:lnSpc>
                  <a:spcPct val="100000"/>
                </a:lnSpc>
                <a:spcBef>
                  <a:spcPts val="0"/>
                </a:spcBef>
                <a:spcAft>
                  <a:spcPts val="0"/>
                </a:spcAft>
                <a:buClr>
                  <a:srgbClr val="E11968"/>
                </a:buClr>
                <a:buSzPct val="120000"/>
                <a:tabLst/>
                <a:defRPr/>
              </a:pPr>
              <a:r>
                <a:rPr lang="fr-FR" sz="1100" b="1" i="0" u="none" strike="noStrike" dirty="0">
                  <a:solidFill>
                    <a:srgbClr val="E51968"/>
                  </a:solidFill>
                  <a:effectLst/>
                  <a:latin typeface="Titilium"/>
                </a:rPr>
                <a:t>AVIS FAVORABLE : </a:t>
              </a:r>
            </a:p>
            <a:p>
              <a:pPr marR="0" lvl="0" algn="ctr" defTabSz="914400" rtl="0" eaLnBrk="1" fontAlgn="auto" latinLnBrk="0" hangingPunct="1">
                <a:lnSpc>
                  <a:spcPct val="100000"/>
                </a:lnSpc>
                <a:spcBef>
                  <a:spcPts val="0"/>
                </a:spcBef>
                <a:spcAft>
                  <a:spcPts val="0"/>
                </a:spcAft>
                <a:buClr>
                  <a:srgbClr val="E11968"/>
                </a:buClr>
                <a:buSzPct val="120000"/>
                <a:tabLst/>
                <a:defRPr/>
              </a:pPr>
              <a:r>
                <a:rPr lang="fr-FR" sz="1100" b="1" dirty="0">
                  <a:solidFill>
                    <a:srgbClr val="E51968"/>
                  </a:solidFill>
                  <a:latin typeface="Titilium"/>
                </a:rPr>
                <a:t>P</a:t>
              </a:r>
              <a:r>
                <a:rPr lang="fr-FR" sz="1100" b="1" i="0" u="none" strike="noStrike" dirty="0">
                  <a:solidFill>
                    <a:srgbClr val="E51968"/>
                  </a:solidFill>
                  <a:effectLst/>
                  <a:latin typeface="Titilium"/>
                </a:rPr>
                <a:t>assage en comité d’agrémen</a:t>
              </a:r>
              <a:r>
                <a:rPr lang="fr-FR" sz="1100" b="1" dirty="0">
                  <a:solidFill>
                    <a:srgbClr val="E51968"/>
                  </a:solidFill>
                  <a:latin typeface="Titilium"/>
                </a:rPr>
                <a:t>t de l’association locale Initiative</a:t>
              </a:r>
            </a:p>
            <a:p>
              <a:pPr marR="0" lvl="0" algn="ctr" defTabSz="914400" rtl="0" eaLnBrk="1" fontAlgn="auto" latinLnBrk="0" hangingPunct="1">
                <a:lnSpc>
                  <a:spcPct val="100000"/>
                </a:lnSpc>
                <a:spcBef>
                  <a:spcPts val="600"/>
                </a:spcBef>
                <a:spcAft>
                  <a:spcPts val="0"/>
                </a:spcAft>
                <a:buClr>
                  <a:srgbClr val="E11968"/>
                </a:buClr>
                <a:buSzPct val="120000"/>
                <a:tabLst/>
                <a:defRPr/>
              </a:pPr>
              <a:r>
                <a:rPr lang="fr-FR" sz="900" dirty="0">
                  <a:solidFill>
                    <a:srgbClr val="000000"/>
                  </a:solidFill>
                  <a:latin typeface="Titilium"/>
                </a:rPr>
                <a:t>Le comité d’agrément examine </a:t>
              </a:r>
              <a:br>
                <a:rPr lang="fr-FR" sz="900" dirty="0">
                  <a:solidFill>
                    <a:srgbClr val="000000"/>
                  </a:solidFill>
                  <a:latin typeface="Titilium"/>
                </a:rPr>
              </a:br>
              <a:r>
                <a:rPr lang="fr-FR" sz="900" dirty="0">
                  <a:solidFill>
                    <a:srgbClr val="000000"/>
                  </a:solidFill>
                  <a:latin typeface="Titilium"/>
                </a:rPr>
                <a:t>la viabilité économique du projet.</a:t>
              </a:r>
            </a:p>
          </p:txBody>
        </p:sp>
        <p:sp>
          <p:nvSpPr>
            <p:cNvPr id="2049" name="object 5">
              <a:extLst>
                <a:ext uri="{FF2B5EF4-FFF2-40B4-BE49-F238E27FC236}">
                  <a16:creationId xmlns:a16="http://schemas.microsoft.com/office/drawing/2014/main" id="{E6FC35BD-916D-3FB1-BA19-2CE337DE8AD4}"/>
                </a:ext>
              </a:extLst>
            </p:cNvPr>
            <p:cNvSpPr/>
            <p:nvPr/>
          </p:nvSpPr>
          <p:spPr>
            <a:xfrm>
              <a:off x="5733066" y="4002659"/>
              <a:ext cx="2127745" cy="1074687"/>
            </a:xfrm>
            <a:custGeom>
              <a:avLst/>
              <a:gdLst/>
              <a:ahLst/>
              <a:cxnLst/>
              <a:rect l="l" t="t" r="r" b="b"/>
              <a:pathLst>
                <a:path w="2139950" h="2270125">
                  <a:moveTo>
                    <a:pt x="108000" y="0"/>
                  </a:moveTo>
                  <a:lnTo>
                    <a:pt x="65960" y="8486"/>
                  </a:lnTo>
                  <a:lnTo>
                    <a:pt x="31630" y="31630"/>
                  </a:lnTo>
                  <a:lnTo>
                    <a:pt x="8486" y="65960"/>
                  </a:lnTo>
                  <a:lnTo>
                    <a:pt x="0" y="108000"/>
                  </a:lnTo>
                  <a:lnTo>
                    <a:pt x="0" y="2161501"/>
                  </a:lnTo>
                  <a:lnTo>
                    <a:pt x="8486" y="2203537"/>
                  </a:lnTo>
                  <a:lnTo>
                    <a:pt x="31630" y="2237867"/>
                  </a:lnTo>
                  <a:lnTo>
                    <a:pt x="65960" y="2261014"/>
                  </a:lnTo>
                  <a:lnTo>
                    <a:pt x="108000" y="2269502"/>
                  </a:lnTo>
                  <a:lnTo>
                    <a:pt x="2031898" y="2269502"/>
                  </a:lnTo>
                  <a:lnTo>
                    <a:pt x="2073939" y="2261014"/>
                  </a:lnTo>
                  <a:lnTo>
                    <a:pt x="2108268" y="2237867"/>
                  </a:lnTo>
                  <a:lnTo>
                    <a:pt x="2131412" y="2203537"/>
                  </a:lnTo>
                  <a:lnTo>
                    <a:pt x="2139899" y="2161501"/>
                  </a:lnTo>
                  <a:lnTo>
                    <a:pt x="2139899" y="108000"/>
                  </a:lnTo>
                  <a:lnTo>
                    <a:pt x="2131412" y="65960"/>
                  </a:lnTo>
                  <a:lnTo>
                    <a:pt x="2108268" y="31630"/>
                  </a:lnTo>
                  <a:lnTo>
                    <a:pt x="2073939" y="8486"/>
                  </a:lnTo>
                  <a:lnTo>
                    <a:pt x="2031898" y="0"/>
                  </a:lnTo>
                  <a:lnTo>
                    <a:pt x="108000" y="0"/>
                  </a:lnTo>
                  <a:close/>
                </a:path>
              </a:pathLst>
            </a:custGeom>
            <a:ln w="38100">
              <a:solidFill>
                <a:srgbClr val="E61968"/>
              </a:solidFill>
            </a:ln>
          </p:spPr>
          <p:txBody>
            <a:bodyPr wrap="square" lIns="0" tIns="0" rIns="0" bIns="0" rtlCol="0"/>
            <a:lstStyle>
              <a:defPPr>
                <a:defRPr kern="0"/>
              </a:defPPr>
            </a:lstStyle>
            <a:p>
              <a:endParaRPr dirty="0"/>
            </a:p>
          </p:txBody>
        </p:sp>
      </p:grpSp>
      <p:grpSp>
        <p:nvGrpSpPr>
          <p:cNvPr id="2054" name="Groupe 2053">
            <a:extLst>
              <a:ext uri="{FF2B5EF4-FFF2-40B4-BE49-F238E27FC236}">
                <a16:creationId xmlns:a16="http://schemas.microsoft.com/office/drawing/2014/main" id="{94B6A732-4ADA-D563-68F3-82831376F502}"/>
              </a:ext>
            </a:extLst>
          </p:cNvPr>
          <p:cNvGrpSpPr/>
          <p:nvPr/>
        </p:nvGrpSpPr>
        <p:grpSpPr>
          <a:xfrm>
            <a:off x="5642964" y="4690983"/>
            <a:ext cx="2127745" cy="731771"/>
            <a:chOff x="5676632" y="2692846"/>
            <a:chExt cx="2127745" cy="731771"/>
          </a:xfrm>
        </p:grpSpPr>
        <p:sp>
          <p:nvSpPr>
            <p:cNvPr id="50" name="object 11">
              <a:extLst>
                <a:ext uri="{FF2B5EF4-FFF2-40B4-BE49-F238E27FC236}">
                  <a16:creationId xmlns:a16="http://schemas.microsoft.com/office/drawing/2014/main" id="{45F65A4B-413C-AA9D-484C-0843A28FA1C5}"/>
                </a:ext>
              </a:extLst>
            </p:cNvPr>
            <p:cNvSpPr txBox="1"/>
            <p:nvPr/>
          </p:nvSpPr>
          <p:spPr>
            <a:xfrm>
              <a:off x="5754614" y="2798405"/>
              <a:ext cx="1946259" cy="520655"/>
            </a:xfrm>
            <a:prstGeom prst="rect">
              <a:avLst/>
            </a:prstGeom>
          </p:spPr>
          <p:txBody>
            <a:bodyPr vert="horz" wrap="square" lIns="0" tIns="12700" rIns="0" bIns="0" rtlCol="0">
              <a:spAutoFit/>
            </a:bodyPr>
            <a:lstStyle/>
            <a:p>
              <a:pPr marR="0" lvl="0" algn="ctr" defTabSz="914400" rtl="0" eaLnBrk="1" fontAlgn="auto" latinLnBrk="0" hangingPunct="1">
                <a:lnSpc>
                  <a:spcPct val="100000"/>
                </a:lnSpc>
                <a:spcBef>
                  <a:spcPts val="0"/>
                </a:spcBef>
                <a:spcAft>
                  <a:spcPts val="0"/>
                </a:spcAft>
                <a:buClr>
                  <a:srgbClr val="E11968"/>
                </a:buClr>
                <a:buSzPct val="120000"/>
                <a:tabLst/>
                <a:defRPr/>
              </a:pPr>
              <a:r>
                <a:rPr lang="fr-FR" sz="1100" b="1" i="0" u="none" strike="noStrike" dirty="0">
                  <a:solidFill>
                    <a:srgbClr val="E51968"/>
                  </a:solidFill>
                  <a:effectLst/>
                  <a:latin typeface="Titilium"/>
                </a:rPr>
                <a:t>Décaissement du Prêt Fluvial Initiative et du prêt d’honneur local Initiative</a:t>
              </a:r>
            </a:p>
          </p:txBody>
        </p:sp>
        <p:sp>
          <p:nvSpPr>
            <p:cNvPr id="2051" name="object 5">
              <a:extLst>
                <a:ext uri="{FF2B5EF4-FFF2-40B4-BE49-F238E27FC236}">
                  <a16:creationId xmlns:a16="http://schemas.microsoft.com/office/drawing/2014/main" id="{71454DF1-53FA-599A-E278-87E57678B26C}"/>
                </a:ext>
              </a:extLst>
            </p:cNvPr>
            <p:cNvSpPr/>
            <p:nvPr/>
          </p:nvSpPr>
          <p:spPr>
            <a:xfrm>
              <a:off x="5676632" y="2692846"/>
              <a:ext cx="2127745" cy="731771"/>
            </a:xfrm>
            <a:custGeom>
              <a:avLst/>
              <a:gdLst/>
              <a:ahLst/>
              <a:cxnLst/>
              <a:rect l="l" t="t" r="r" b="b"/>
              <a:pathLst>
                <a:path w="2139950" h="2270125">
                  <a:moveTo>
                    <a:pt x="108000" y="0"/>
                  </a:moveTo>
                  <a:lnTo>
                    <a:pt x="65960" y="8486"/>
                  </a:lnTo>
                  <a:lnTo>
                    <a:pt x="31630" y="31630"/>
                  </a:lnTo>
                  <a:lnTo>
                    <a:pt x="8486" y="65960"/>
                  </a:lnTo>
                  <a:lnTo>
                    <a:pt x="0" y="108000"/>
                  </a:lnTo>
                  <a:lnTo>
                    <a:pt x="0" y="2161501"/>
                  </a:lnTo>
                  <a:lnTo>
                    <a:pt x="8486" y="2203537"/>
                  </a:lnTo>
                  <a:lnTo>
                    <a:pt x="31630" y="2237867"/>
                  </a:lnTo>
                  <a:lnTo>
                    <a:pt x="65960" y="2261014"/>
                  </a:lnTo>
                  <a:lnTo>
                    <a:pt x="108000" y="2269502"/>
                  </a:lnTo>
                  <a:lnTo>
                    <a:pt x="2031898" y="2269502"/>
                  </a:lnTo>
                  <a:lnTo>
                    <a:pt x="2073939" y="2261014"/>
                  </a:lnTo>
                  <a:lnTo>
                    <a:pt x="2108268" y="2237867"/>
                  </a:lnTo>
                  <a:lnTo>
                    <a:pt x="2131412" y="2203537"/>
                  </a:lnTo>
                  <a:lnTo>
                    <a:pt x="2139899" y="2161501"/>
                  </a:lnTo>
                  <a:lnTo>
                    <a:pt x="2139899" y="108000"/>
                  </a:lnTo>
                  <a:lnTo>
                    <a:pt x="2131412" y="65960"/>
                  </a:lnTo>
                  <a:lnTo>
                    <a:pt x="2108268" y="31630"/>
                  </a:lnTo>
                  <a:lnTo>
                    <a:pt x="2073939" y="8486"/>
                  </a:lnTo>
                  <a:lnTo>
                    <a:pt x="2031898" y="0"/>
                  </a:lnTo>
                  <a:lnTo>
                    <a:pt x="108000" y="0"/>
                  </a:lnTo>
                  <a:close/>
                </a:path>
              </a:pathLst>
            </a:custGeom>
            <a:ln w="38100">
              <a:solidFill>
                <a:srgbClr val="E61968"/>
              </a:solidFill>
            </a:ln>
          </p:spPr>
          <p:txBody>
            <a:bodyPr wrap="square" lIns="0" tIns="0" rIns="0" bIns="0" rtlCol="0"/>
            <a:lstStyle>
              <a:defPPr>
                <a:defRPr kern="0"/>
              </a:defPPr>
            </a:lstStyle>
            <a:p>
              <a:endParaRPr dirty="0"/>
            </a:p>
          </p:txBody>
        </p:sp>
      </p:grpSp>
      <p:grpSp>
        <p:nvGrpSpPr>
          <p:cNvPr id="2053" name="Groupe 2052">
            <a:extLst>
              <a:ext uri="{FF2B5EF4-FFF2-40B4-BE49-F238E27FC236}">
                <a16:creationId xmlns:a16="http://schemas.microsoft.com/office/drawing/2014/main" id="{2FB7FD84-AAA7-52CB-F748-0E703D087756}"/>
              </a:ext>
            </a:extLst>
          </p:cNvPr>
          <p:cNvGrpSpPr/>
          <p:nvPr/>
        </p:nvGrpSpPr>
        <p:grpSpPr>
          <a:xfrm>
            <a:off x="8212678" y="3358276"/>
            <a:ext cx="2127745" cy="1074687"/>
            <a:chOff x="8048860" y="1707548"/>
            <a:chExt cx="2127745" cy="1074687"/>
          </a:xfrm>
        </p:grpSpPr>
        <p:sp>
          <p:nvSpPr>
            <p:cNvPr id="46" name="object 11">
              <a:extLst>
                <a:ext uri="{FF2B5EF4-FFF2-40B4-BE49-F238E27FC236}">
                  <a16:creationId xmlns:a16="http://schemas.microsoft.com/office/drawing/2014/main" id="{ADB11EA8-2726-9195-1787-36E2A875E4B1}"/>
                </a:ext>
              </a:extLst>
            </p:cNvPr>
            <p:cNvSpPr txBox="1"/>
            <p:nvPr/>
          </p:nvSpPr>
          <p:spPr>
            <a:xfrm>
              <a:off x="8126746" y="1791959"/>
              <a:ext cx="1946259" cy="859210"/>
            </a:xfrm>
            <a:prstGeom prst="rect">
              <a:avLst/>
            </a:prstGeom>
          </p:spPr>
          <p:txBody>
            <a:bodyPr vert="horz" wrap="square" lIns="0" tIns="12700" rIns="0" bIns="0" rtlCol="0">
              <a:spAutoFit/>
            </a:bodyPr>
            <a:lstStyle/>
            <a:p>
              <a:pPr marR="0" lvl="0" algn="ctr" defTabSz="914400" rtl="0" eaLnBrk="1" fontAlgn="auto" latinLnBrk="0" hangingPunct="1">
                <a:lnSpc>
                  <a:spcPct val="100000"/>
                </a:lnSpc>
                <a:spcBef>
                  <a:spcPts val="0"/>
                </a:spcBef>
                <a:spcAft>
                  <a:spcPts val="0"/>
                </a:spcAft>
                <a:buClr>
                  <a:srgbClr val="E11968"/>
                </a:buClr>
                <a:buSzPct val="120000"/>
                <a:tabLst/>
                <a:defRPr/>
              </a:pPr>
              <a:r>
                <a:rPr lang="fr-FR" sz="1100" b="1" i="0" u="none" strike="noStrike" dirty="0">
                  <a:solidFill>
                    <a:srgbClr val="E51968"/>
                  </a:solidFill>
                  <a:effectLst/>
                  <a:latin typeface="Titilium"/>
                </a:rPr>
                <a:t>AVIS DÉFAVORABLE : </a:t>
              </a:r>
            </a:p>
            <a:p>
              <a:pPr marR="0" lvl="0" algn="ctr" defTabSz="914400" rtl="0" eaLnBrk="1" fontAlgn="auto" latinLnBrk="0" hangingPunct="1">
                <a:lnSpc>
                  <a:spcPct val="100000"/>
                </a:lnSpc>
                <a:spcBef>
                  <a:spcPts val="0"/>
                </a:spcBef>
                <a:spcAft>
                  <a:spcPts val="0"/>
                </a:spcAft>
                <a:buClr>
                  <a:srgbClr val="E11968"/>
                </a:buClr>
                <a:buSzPct val="120000"/>
                <a:tabLst/>
                <a:defRPr/>
              </a:pPr>
              <a:r>
                <a:rPr lang="fr-FR" sz="1100" b="1" i="0" u="none" strike="noStrike" dirty="0">
                  <a:solidFill>
                    <a:srgbClr val="E51968"/>
                  </a:solidFill>
                  <a:effectLst/>
                  <a:latin typeface="Titilium"/>
                </a:rPr>
                <a:t>Le projet ne bénéficie pas du </a:t>
              </a:r>
            </a:p>
            <a:p>
              <a:pPr marR="0" lvl="0" algn="ctr" defTabSz="914400" rtl="0" eaLnBrk="1" fontAlgn="auto" latinLnBrk="0" hangingPunct="1">
                <a:lnSpc>
                  <a:spcPct val="100000"/>
                </a:lnSpc>
                <a:spcBef>
                  <a:spcPts val="0"/>
                </a:spcBef>
                <a:spcAft>
                  <a:spcPts val="0"/>
                </a:spcAft>
                <a:buClr>
                  <a:srgbClr val="E11968"/>
                </a:buClr>
                <a:buSzPct val="120000"/>
                <a:tabLst/>
                <a:defRPr/>
              </a:pPr>
              <a:r>
                <a:rPr lang="fr-FR" sz="1100" b="1" i="0" u="none" strike="noStrike" dirty="0">
                  <a:solidFill>
                    <a:srgbClr val="E51968"/>
                  </a:solidFill>
                  <a:effectLst/>
                  <a:latin typeface="Titilium"/>
                </a:rPr>
                <a:t>Prêt Fluvial Initiative</a:t>
              </a:r>
              <a:r>
                <a:rPr lang="fr-FR" sz="1100" i="0" u="none" strike="noStrike" dirty="0">
                  <a:solidFill>
                    <a:schemeClr val="tx1"/>
                  </a:solidFill>
                  <a:effectLst/>
                  <a:latin typeface="Titilium"/>
                </a:rPr>
                <a:t> mais l’association locale Initiative</a:t>
              </a:r>
            </a:p>
            <a:p>
              <a:pPr marR="0" lvl="0" algn="ctr" defTabSz="914400" rtl="0" eaLnBrk="1" fontAlgn="auto" latinLnBrk="0" hangingPunct="1">
                <a:lnSpc>
                  <a:spcPct val="100000"/>
                </a:lnSpc>
                <a:spcBef>
                  <a:spcPts val="0"/>
                </a:spcBef>
                <a:spcAft>
                  <a:spcPts val="0"/>
                </a:spcAft>
                <a:buClr>
                  <a:srgbClr val="E11968"/>
                </a:buClr>
                <a:buSzPct val="120000"/>
                <a:tabLst/>
                <a:defRPr/>
              </a:pPr>
              <a:r>
                <a:rPr lang="fr-FR" sz="1100" i="0" u="none" strike="noStrike" dirty="0">
                  <a:solidFill>
                    <a:schemeClr val="tx1"/>
                  </a:solidFill>
                  <a:effectLst/>
                  <a:latin typeface="Titilium"/>
                </a:rPr>
                <a:t> peut décider de le financer seule.</a:t>
              </a:r>
              <a:endParaRPr lang="fr-FR" sz="1100" dirty="0">
                <a:solidFill>
                  <a:schemeClr val="tx1"/>
                </a:solidFill>
                <a:latin typeface="Titilium"/>
              </a:endParaRPr>
            </a:p>
          </p:txBody>
        </p:sp>
        <p:sp>
          <p:nvSpPr>
            <p:cNvPr id="2052" name="object 5">
              <a:extLst>
                <a:ext uri="{FF2B5EF4-FFF2-40B4-BE49-F238E27FC236}">
                  <a16:creationId xmlns:a16="http://schemas.microsoft.com/office/drawing/2014/main" id="{D4B04120-EB52-4EAD-CD07-24FBB5F80294}"/>
                </a:ext>
              </a:extLst>
            </p:cNvPr>
            <p:cNvSpPr/>
            <p:nvPr/>
          </p:nvSpPr>
          <p:spPr>
            <a:xfrm>
              <a:off x="8048860" y="1707548"/>
              <a:ext cx="2127745" cy="1074687"/>
            </a:xfrm>
            <a:custGeom>
              <a:avLst/>
              <a:gdLst/>
              <a:ahLst/>
              <a:cxnLst/>
              <a:rect l="l" t="t" r="r" b="b"/>
              <a:pathLst>
                <a:path w="2139950" h="2270125">
                  <a:moveTo>
                    <a:pt x="108000" y="0"/>
                  </a:moveTo>
                  <a:lnTo>
                    <a:pt x="65960" y="8486"/>
                  </a:lnTo>
                  <a:lnTo>
                    <a:pt x="31630" y="31630"/>
                  </a:lnTo>
                  <a:lnTo>
                    <a:pt x="8486" y="65960"/>
                  </a:lnTo>
                  <a:lnTo>
                    <a:pt x="0" y="108000"/>
                  </a:lnTo>
                  <a:lnTo>
                    <a:pt x="0" y="2161501"/>
                  </a:lnTo>
                  <a:lnTo>
                    <a:pt x="8486" y="2203537"/>
                  </a:lnTo>
                  <a:lnTo>
                    <a:pt x="31630" y="2237867"/>
                  </a:lnTo>
                  <a:lnTo>
                    <a:pt x="65960" y="2261014"/>
                  </a:lnTo>
                  <a:lnTo>
                    <a:pt x="108000" y="2269502"/>
                  </a:lnTo>
                  <a:lnTo>
                    <a:pt x="2031898" y="2269502"/>
                  </a:lnTo>
                  <a:lnTo>
                    <a:pt x="2073939" y="2261014"/>
                  </a:lnTo>
                  <a:lnTo>
                    <a:pt x="2108268" y="2237867"/>
                  </a:lnTo>
                  <a:lnTo>
                    <a:pt x="2131412" y="2203537"/>
                  </a:lnTo>
                  <a:lnTo>
                    <a:pt x="2139899" y="2161501"/>
                  </a:lnTo>
                  <a:lnTo>
                    <a:pt x="2139899" y="108000"/>
                  </a:lnTo>
                  <a:lnTo>
                    <a:pt x="2131412" y="65960"/>
                  </a:lnTo>
                  <a:lnTo>
                    <a:pt x="2108268" y="31630"/>
                  </a:lnTo>
                  <a:lnTo>
                    <a:pt x="2073939" y="8486"/>
                  </a:lnTo>
                  <a:lnTo>
                    <a:pt x="2031898" y="0"/>
                  </a:lnTo>
                  <a:lnTo>
                    <a:pt x="108000" y="0"/>
                  </a:lnTo>
                  <a:close/>
                </a:path>
              </a:pathLst>
            </a:custGeom>
            <a:ln w="38100">
              <a:solidFill>
                <a:srgbClr val="E61968"/>
              </a:solidFill>
            </a:ln>
          </p:spPr>
          <p:txBody>
            <a:bodyPr wrap="square" lIns="0" tIns="0" rIns="0" bIns="0" rtlCol="0"/>
            <a:lstStyle>
              <a:defPPr>
                <a:defRPr kern="0"/>
              </a:defPPr>
            </a:lstStyle>
            <a:p>
              <a:endParaRPr dirty="0"/>
            </a:p>
          </p:txBody>
        </p:sp>
      </p:grpSp>
      <p:grpSp>
        <p:nvGrpSpPr>
          <p:cNvPr id="2058" name="Groupe 2057">
            <a:extLst>
              <a:ext uri="{FF2B5EF4-FFF2-40B4-BE49-F238E27FC236}">
                <a16:creationId xmlns:a16="http://schemas.microsoft.com/office/drawing/2014/main" id="{8D8BF986-87AA-F2EB-23CE-EB68F08F914E}"/>
              </a:ext>
            </a:extLst>
          </p:cNvPr>
          <p:cNvGrpSpPr/>
          <p:nvPr/>
        </p:nvGrpSpPr>
        <p:grpSpPr>
          <a:xfrm>
            <a:off x="5642964" y="5692043"/>
            <a:ext cx="2127745" cy="731771"/>
            <a:chOff x="5659011" y="3583054"/>
            <a:chExt cx="2127745" cy="731771"/>
          </a:xfrm>
        </p:grpSpPr>
        <p:sp>
          <p:nvSpPr>
            <p:cNvPr id="63" name="object 11">
              <a:extLst>
                <a:ext uri="{FF2B5EF4-FFF2-40B4-BE49-F238E27FC236}">
                  <a16:creationId xmlns:a16="http://schemas.microsoft.com/office/drawing/2014/main" id="{07225B13-C0D4-D847-2736-7293BE213B83}"/>
                </a:ext>
              </a:extLst>
            </p:cNvPr>
            <p:cNvSpPr txBox="1"/>
            <p:nvPr/>
          </p:nvSpPr>
          <p:spPr>
            <a:xfrm>
              <a:off x="5767374" y="3685577"/>
              <a:ext cx="1946259" cy="520655"/>
            </a:xfrm>
            <a:prstGeom prst="rect">
              <a:avLst/>
            </a:prstGeom>
          </p:spPr>
          <p:txBody>
            <a:bodyPr vert="horz" wrap="square" lIns="0" tIns="12700" rIns="0" bIns="0" rtlCol="0">
              <a:spAutoFit/>
            </a:bodyPr>
            <a:lstStyle/>
            <a:p>
              <a:pPr marR="0" lvl="0" algn="ctr" defTabSz="914400" rtl="0" eaLnBrk="1" fontAlgn="auto" latinLnBrk="0" hangingPunct="1">
                <a:lnSpc>
                  <a:spcPct val="100000"/>
                </a:lnSpc>
                <a:spcBef>
                  <a:spcPts val="0"/>
                </a:spcBef>
                <a:spcAft>
                  <a:spcPts val="0"/>
                </a:spcAft>
                <a:buClr>
                  <a:srgbClr val="E11968"/>
                </a:buClr>
                <a:buSzPct val="120000"/>
                <a:tabLst/>
                <a:defRPr/>
              </a:pPr>
              <a:r>
                <a:rPr lang="fr-FR" sz="1100" b="1" i="0" u="none" strike="noStrike" dirty="0">
                  <a:solidFill>
                    <a:srgbClr val="E51968"/>
                  </a:solidFill>
                  <a:effectLst/>
                  <a:latin typeface="Titilium"/>
                </a:rPr>
                <a:t>Suivi de l’entrepreneur dans la durée par l’association locale Initiative</a:t>
              </a:r>
            </a:p>
          </p:txBody>
        </p:sp>
        <p:sp>
          <p:nvSpPr>
            <p:cNvPr id="2057" name="object 5">
              <a:extLst>
                <a:ext uri="{FF2B5EF4-FFF2-40B4-BE49-F238E27FC236}">
                  <a16:creationId xmlns:a16="http://schemas.microsoft.com/office/drawing/2014/main" id="{DC2891FE-6EA1-85DA-D16B-D3CC0D2E20D3}"/>
                </a:ext>
              </a:extLst>
            </p:cNvPr>
            <p:cNvSpPr/>
            <p:nvPr/>
          </p:nvSpPr>
          <p:spPr>
            <a:xfrm>
              <a:off x="5659011" y="3583054"/>
              <a:ext cx="2127745" cy="731771"/>
            </a:xfrm>
            <a:custGeom>
              <a:avLst/>
              <a:gdLst/>
              <a:ahLst/>
              <a:cxnLst/>
              <a:rect l="l" t="t" r="r" b="b"/>
              <a:pathLst>
                <a:path w="2139950" h="2270125">
                  <a:moveTo>
                    <a:pt x="108000" y="0"/>
                  </a:moveTo>
                  <a:lnTo>
                    <a:pt x="65960" y="8486"/>
                  </a:lnTo>
                  <a:lnTo>
                    <a:pt x="31630" y="31630"/>
                  </a:lnTo>
                  <a:lnTo>
                    <a:pt x="8486" y="65960"/>
                  </a:lnTo>
                  <a:lnTo>
                    <a:pt x="0" y="108000"/>
                  </a:lnTo>
                  <a:lnTo>
                    <a:pt x="0" y="2161501"/>
                  </a:lnTo>
                  <a:lnTo>
                    <a:pt x="8486" y="2203537"/>
                  </a:lnTo>
                  <a:lnTo>
                    <a:pt x="31630" y="2237867"/>
                  </a:lnTo>
                  <a:lnTo>
                    <a:pt x="65960" y="2261014"/>
                  </a:lnTo>
                  <a:lnTo>
                    <a:pt x="108000" y="2269502"/>
                  </a:lnTo>
                  <a:lnTo>
                    <a:pt x="2031898" y="2269502"/>
                  </a:lnTo>
                  <a:lnTo>
                    <a:pt x="2073939" y="2261014"/>
                  </a:lnTo>
                  <a:lnTo>
                    <a:pt x="2108268" y="2237867"/>
                  </a:lnTo>
                  <a:lnTo>
                    <a:pt x="2131412" y="2203537"/>
                  </a:lnTo>
                  <a:lnTo>
                    <a:pt x="2139899" y="2161501"/>
                  </a:lnTo>
                  <a:lnTo>
                    <a:pt x="2139899" y="108000"/>
                  </a:lnTo>
                  <a:lnTo>
                    <a:pt x="2131412" y="65960"/>
                  </a:lnTo>
                  <a:lnTo>
                    <a:pt x="2108268" y="31630"/>
                  </a:lnTo>
                  <a:lnTo>
                    <a:pt x="2073939" y="8486"/>
                  </a:lnTo>
                  <a:lnTo>
                    <a:pt x="2031898" y="0"/>
                  </a:lnTo>
                  <a:lnTo>
                    <a:pt x="108000" y="0"/>
                  </a:lnTo>
                  <a:close/>
                </a:path>
              </a:pathLst>
            </a:custGeom>
            <a:ln w="38100">
              <a:solidFill>
                <a:srgbClr val="E61968"/>
              </a:solidFill>
            </a:ln>
          </p:spPr>
          <p:txBody>
            <a:bodyPr wrap="square" lIns="0" tIns="0" rIns="0" bIns="0" rtlCol="0"/>
            <a:lstStyle>
              <a:defPPr>
                <a:defRPr kern="0"/>
              </a:defPPr>
            </a:lstStyle>
            <a:p>
              <a:endParaRPr dirty="0"/>
            </a:p>
          </p:txBody>
        </p:sp>
      </p:grpSp>
      <p:grpSp>
        <p:nvGrpSpPr>
          <p:cNvPr id="2060" name="Groupe 2059">
            <a:extLst>
              <a:ext uri="{FF2B5EF4-FFF2-40B4-BE49-F238E27FC236}">
                <a16:creationId xmlns:a16="http://schemas.microsoft.com/office/drawing/2014/main" id="{48DE30EE-86A5-9288-BF3A-62517115DBE6}"/>
              </a:ext>
            </a:extLst>
          </p:cNvPr>
          <p:cNvGrpSpPr/>
          <p:nvPr/>
        </p:nvGrpSpPr>
        <p:grpSpPr>
          <a:xfrm>
            <a:off x="5625347" y="200026"/>
            <a:ext cx="2145363" cy="736640"/>
            <a:chOff x="5702596" y="2033641"/>
            <a:chExt cx="2145363" cy="736640"/>
          </a:xfrm>
        </p:grpSpPr>
        <p:sp>
          <p:nvSpPr>
            <p:cNvPr id="14" name="object 14"/>
            <p:cNvSpPr txBox="1"/>
            <p:nvPr/>
          </p:nvSpPr>
          <p:spPr>
            <a:xfrm>
              <a:off x="5827436" y="2165182"/>
              <a:ext cx="1895681" cy="474489"/>
            </a:xfrm>
            <a:prstGeom prst="rect">
              <a:avLst/>
            </a:prstGeom>
          </p:spPr>
          <p:txBody>
            <a:bodyPr vert="horz" wrap="square" lIns="0" tIns="12700" rIns="0" bIns="0" rtlCol="0">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lang="fr-FR" sz="1100" b="1" i="0" u="none" strike="noStrike" dirty="0">
                  <a:solidFill>
                    <a:srgbClr val="69B61C"/>
                  </a:solidFill>
                  <a:effectLst/>
                  <a:latin typeface="Titilium"/>
                </a:rPr>
                <a:t>Le porteur de projet est </a:t>
              </a:r>
              <a:r>
                <a:rPr lang="fr-FR" sz="1100" b="1" dirty="0">
                  <a:solidFill>
                    <a:srgbClr val="69B61C"/>
                  </a:solidFill>
                  <a:latin typeface="Titilium"/>
                </a:rPr>
                <a:t>dirigé par les acteurs de la filière vers </a:t>
              </a:r>
              <a:r>
                <a:rPr lang="fr-FR" sz="1100" b="1" i="0" u="none" strike="noStrike" dirty="0">
                  <a:solidFill>
                    <a:srgbClr val="69B61C"/>
                  </a:solidFill>
                  <a:effectLst/>
                  <a:latin typeface="Titilium"/>
                </a:rPr>
                <a:t>l’association locale Initiative</a:t>
              </a:r>
              <a:endParaRPr sz="900" dirty="0">
                <a:latin typeface="Arial"/>
                <a:cs typeface="Arial"/>
              </a:endParaRPr>
            </a:p>
          </p:txBody>
        </p:sp>
        <p:sp>
          <p:nvSpPr>
            <p:cNvPr id="40" name="object 5">
              <a:extLst>
                <a:ext uri="{FF2B5EF4-FFF2-40B4-BE49-F238E27FC236}">
                  <a16:creationId xmlns:a16="http://schemas.microsoft.com/office/drawing/2014/main" id="{CAD95454-8F54-D052-AF0E-5C73D22C2315}"/>
                </a:ext>
              </a:extLst>
            </p:cNvPr>
            <p:cNvSpPr/>
            <p:nvPr/>
          </p:nvSpPr>
          <p:spPr>
            <a:xfrm>
              <a:off x="5702596" y="2033641"/>
              <a:ext cx="2145363" cy="736640"/>
            </a:xfrm>
            <a:custGeom>
              <a:avLst/>
              <a:gdLst/>
              <a:ahLst/>
              <a:cxnLst/>
              <a:rect l="l" t="t" r="r" b="b"/>
              <a:pathLst>
                <a:path w="2139950" h="2270125">
                  <a:moveTo>
                    <a:pt x="108000" y="0"/>
                  </a:moveTo>
                  <a:lnTo>
                    <a:pt x="65960" y="8486"/>
                  </a:lnTo>
                  <a:lnTo>
                    <a:pt x="31630" y="31630"/>
                  </a:lnTo>
                  <a:lnTo>
                    <a:pt x="8486" y="65960"/>
                  </a:lnTo>
                  <a:lnTo>
                    <a:pt x="0" y="108000"/>
                  </a:lnTo>
                  <a:lnTo>
                    <a:pt x="0" y="2161501"/>
                  </a:lnTo>
                  <a:lnTo>
                    <a:pt x="8486" y="2203537"/>
                  </a:lnTo>
                  <a:lnTo>
                    <a:pt x="31630" y="2237867"/>
                  </a:lnTo>
                  <a:lnTo>
                    <a:pt x="65960" y="2261014"/>
                  </a:lnTo>
                  <a:lnTo>
                    <a:pt x="108000" y="2269502"/>
                  </a:lnTo>
                  <a:lnTo>
                    <a:pt x="2031898" y="2269502"/>
                  </a:lnTo>
                  <a:lnTo>
                    <a:pt x="2073939" y="2261014"/>
                  </a:lnTo>
                  <a:lnTo>
                    <a:pt x="2108268" y="2237867"/>
                  </a:lnTo>
                  <a:lnTo>
                    <a:pt x="2131412" y="2203537"/>
                  </a:lnTo>
                  <a:lnTo>
                    <a:pt x="2139899" y="2161501"/>
                  </a:lnTo>
                  <a:lnTo>
                    <a:pt x="2139899" y="108000"/>
                  </a:lnTo>
                  <a:lnTo>
                    <a:pt x="2131412" y="65960"/>
                  </a:lnTo>
                  <a:lnTo>
                    <a:pt x="2108268" y="31630"/>
                  </a:lnTo>
                  <a:lnTo>
                    <a:pt x="2073939" y="8486"/>
                  </a:lnTo>
                  <a:lnTo>
                    <a:pt x="2031898" y="0"/>
                  </a:lnTo>
                  <a:lnTo>
                    <a:pt x="108000" y="0"/>
                  </a:lnTo>
                  <a:close/>
                </a:path>
              </a:pathLst>
            </a:custGeom>
            <a:ln w="38100">
              <a:solidFill>
                <a:srgbClr val="72C91F"/>
              </a:solidFill>
            </a:ln>
          </p:spPr>
          <p:txBody>
            <a:bodyPr wrap="square" lIns="0" tIns="0" rIns="0" bIns="0" rtlCol="0"/>
            <a:lstStyle>
              <a:defPPr>
                <a:defRPr kern="0"/>
              </a:defPPr>
            </a:lstStyle>
            <a:p>
              <a:endParaRPr dirty="0"/>
            </a:p>
          </p:txBody>
        </p:sp>
      </p:grpSp>
      <p:grpSp>
        <p:nvGrpSpPr>
          <p:cNvPr id="8" name="Groupe 7">
            <a:extLst>
              <a:ext uri="{FF2B5EF4-FFF2-40B4-BE49-F238E27FC236}">
                <a16:creationId xmlns:a16="http://schemas.microsoft.com/office/drawing/2014/main" id="{81AFB2CE-8E52-71DB-A7FF-B629C4799DFD}"/>
              </a:ext>
            </a:extLst>
          </p:cNvPr>
          <p:cNvGrpSpPr/>
          <p:nvPr/>
        </p:nvGrpSpPr>
        <p:grpSpPr>
          <a:xfrm>
            <a:off x="8195060" y="200025"/>
            <a:ext cx="2145363" cy="728147"/>
            <a:chOff x="8195060" y="401270"/>
            <a:chExt cx="2145363" cy="728147"/>
          </a:xfrm>
        </p:grpSpPr>
        <p:sp>
          <p:nvSpPr>
            <p:cNvPr id="2062" name="object 14">
              <a:extLst>
                <a:ext uri="{FF2B5EF4-FFF2-40B4-BE49-F238E27FC236}">
                  <a16:creationId xmlns:a16="http://schemas.microsoft.com/office/drawing/2014/main" id="{71A1FE94-AA59-989E-DA1E-8EA430F3D6EC}"/>
                </a:ext>
              </a:extLst>
            </p:cNvPr>
            <p:cNvSpPr txBox="1"/>
            <p:nvPr/>
          </p:nvSpPr>
          <p:spPr>
            <a:xfrm>
              <a:off x="8318039" y="527780"/>
              <a:ext cx="1895681" cy="474489"/>
            </a:xfrm>
            <a:prstGeom prst="rect">
              <a:avLst/>
            </a:prstGeom>
          </p:spPr>
          <p:txBody>
            <a:bodyPr vert="horz" wrap="square" lIns="0" tIns="12700" rIns="0" bIns="0" rtlCol="0">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lang="fr-FR" sz="1100" b="1" i="0" u="none" strike="noStrike" dirty="0">
                  <a:solidFill>
                    <a:srgbClr val="69B61C"/>
                  </a:solidFill>
                  <a:effectLst/>
                  <a:latin typeface="Titilium"/>
                </a:rPr>
                <a:t>Le porteur contacte en direct l’association locale </a:t>
              </a:r>
              <a:r>
                <a:rPr lang="fr-FR" sz="1100" b="1" dirty="0">
                  <a:solidFill>
                    <a:srgbClr val="69B61C"/>
                  </a:solidFill>
                  <a:latin typeface="Titilium"/>
                </a:rPr>
                <a:t>Initiative ou Initiative Seine Yvelines*</a:t>
              </a:r>
              <a:endParaRPr sz="1100" b="1" dirty="0">
                <a:solidFill>
                  <a:srgbClr val="69B61C"/>
                </a:solidFill>
                <a:latin typeface="Titilium"/>
              </a:endParaRPr>
            </a:p>
          </p:txBody>
        </p:sp>
        <p:sp>
          <p:nvSpPr>
            <p:cNvPr id="2063" name="object 5">
              <a:extLst>
                <a:ext uri="{FF2B5EF4-FFF2-40B4-BE49-F238E27FC236}">
                  <a16:creationId xmlns:a16="http://schemas.microsoft.com/office/drawing/2014/main" id="{0F162186-33F6-BB8B-21D4-04759C68BEA5}"/>
                </a:ext>
              </a:extLst>
            </p:cNvPr>
            <p:cNvSpPr/>
            <p:nvPr/>
          </p:nvSpPr>
          <p:spPr>
            <a:xfrm>
              <a:off x="8195060" y="401270"/>
              <a:ext cx="2145363" cy="728147"/>
            </a:xfrm>
            <a:custGeom>
              <a:avLst/>
              <a:gdLst/>
              <a:ahLst/>
              <a:cxnLst/>
              <a:rect l="l" t="t" r="r" b="b"/>
              <a:pathLst>
                <a:path w="2139950" h="2270125">
                  <a:moveTo>
                    <a:pt x="108000" y="0"/>
                  </a:moveTo>
                  <a:lnTo>
                    <a:pt x="65960" y="8486"/>
                  </a:lnTo>
                  <a:lnTo>
                    <a:pt x="31630" y="31630"/>
                  </a:lnTo>
                  <a:lnTo>
                    <a:pt x="8486" y="65960"/>
                  </a:lnTo>
                  <a:lnTo>
                    <a:pt x="0" y="108000"/>
                  </a:lnTo>
                  <a:lnTo>
                    <a:pt x="0" y="2161501"/>
                  </a:lnTo>
                  <a:lnTo>
                    <a:pt x="8486" y="2203537"/>
                  </a:lnTo>
                  <a:lnTo>
                    <a:pt x="31630" y="2237867"/>
                  </a:lnTo>
                  <a:lnTo>
                    <a:pt x="65960" y="2261014"/>
                  </a:lnTo>
                  <a:lnTo>
                    <a:pt x="108000" y="2269502"/>
                  </a:lnTo>
                  <a:lnTo>
                    <a:pt x="2031898" y="2269502"/>
                  </a:lnTo>
                  <a:lnTo>
                    <a:pt x="2073939" y="2261014"/>
                  </a:lnTo>
                  <a:lnTo>
                    <a:pt x="2108268" y="2237867"/>
                  </a:lnTo>
                  <a:lnTo>
                    <a:pt x="2131412" y="2203537"/>
                  </a:lnTo>
                  <a:lnTo>
                    <a:pt x="2139899" y="2161501"/>
                  </a:lnTo>
                  <a:lnTo>
                    <a:pt x="2139899" y="108000"/>
                  </a:lnTo>
                  <a:lnTo>
                    <a:pt x="2131412" y="65960"/>
                  </a:lnTo>
                  <a:lnTo>
                    <a:pt x="2108268" y="31630"/>
                  </a:lnTo>
                  <a:lnTo>
                    <a:pt x="2073939" y="8486"/>
                  </a:lnTo>
                  <a:lnTo>
                    <a:pt x="2031898" y="0"/>
                  </a:lnTo>
                  <a:lnTo>
                    <a:pt x="108000" y="0"/>
                  </a:lnTo>
                  <a:close/>
                </a:path>
              </a:pathLst>
            </a:custGeom>
            <a:ln w="38100">
              <a:solidFill>
                <a:srgbClr val="72C91F"/>
              </a:solidFill>
            </a:ln>
          </p:spPr>
          <p:txBody>
            <a:bodyPr wrap="square" lIns="0" tIns="0" rIns="0" bIns="0" rtlCol="0"/>
            <a:lstStyle>
              <a:defPPr>
                <a:defRPr kern="0"/>
              </a:defPPr>
            </a:lstStyle>
            <a:p>
              <a:endParaRPr dirty="0"/>
            </a:p>
          </p:txBody>
        </p:sp>
      </p:grpSp>
      <p:pic>
        <p:nvPicPr>
          <p:cNvPr id="2071" name="Image 2070">
            <a:extLst>
              <a:ext uri="{FF2B5EF4-FFF2-40B4-BE49-F238E27FC236}">
                <a16:creationId xmlns:a16="http://schemas.microsoft.com/office/drawing/2014/main" id="{43AC8CCA-767A-8335-0C25-5F7416E51602}"/>
              </a:ext>
            </a:extLst>
          </p:cNvPr>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flipH="1">
            <a:off x="9274327" y="2763618"/>
            <a:ext cx="622886" cy="667017"/>
          </a:xfrm>
          <a:prstGeom prst="rect">
            <a:avLst/>
          </a:prstGeom>
        </p:spPr>
      </p:pic>
      <p:pic>
        <p:nvPicPr>
          <p:cNvPr id="2075" name="Image 2074">
            <a:extLst>
              <a:ext uri="{FF2B5EF4-FFF2-40B4-BE49-F238E27FC236}">
                <a16:creationId xmlns:a16="http://schemas.microsoft.com/office/drawing/2014/main" id="{ABCF005D-EF7D-5787-9A6D-85131F7E0F9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67799" y="1716710"/>
            <a:ext cx="81062" cy="254098"/>
          </a:xfrm>
          <a:prstGeom prst="rect">
            <a:avLst/>
          </a:prstGeom>
        </p:spPr>
      </p:pic>
      <p:pic>
        <p:nvPicPr>
          <p:cNvPr id="2077" name="Image 2076">
            <a:extLst>
              <a:ext uri="{FF2B5EF4-FFF2-40B4-BE49-F238E27FC236}">
                <a16:creationId xmlns:a16="http://schemas.microsoft.com/office/drawing/2014/main" id="{765AF01E-B622-C855-DEF6-1F20D91967D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66304" y="4415741"/>
            <a:ext cx="81062" cy="254098"/>
          </a:xfrm>
          <a:prstGeom prst="rect">
            <a:avLst/>
          </a:prstGeom>
        </p:spPr>
      </p:pic>
      <p:pic>
        <p:nvPicPr>
          <p:cNvPr id="2078" name="Image 2077">
            <a:extLst>
              <a:ext uri="{FF2B5EF4-FFF2-40B4-BE49-F238E27FC236}">
                <a16:creationId xmlns:a16="http://schemas.microsoft.com/office/drawing/2014/main" id="{4AB6DA0B-4ECD-69CB-65DC-0D4BC49E79B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66304" y="5412855"/>
            <a:ext cx="81062" cy="254098"/>
          </a:xfrm>
          <a:prstGeom prst="rect">
            <a:avLst/>
          </a:prstGeom>
        </p:spPr>
      </p:pic>
      <p:sp>
        <p:nvSpPr>
          <p:cNvPr id="2079" name="Rectangle : coins arrondis 2078">
            <a:extLst>
              <a:ext uri="{FF2B5EF4-FFF2-40B4-BE49-F238E27FC236}">
                <a16:creationId xmlns:a16="http://schemas.microsoft.com/office/drawing/2014/main" id="{6764973D-9926-E90F-BF04-D5048F87DE2B}"/>
              </a:ext>
            </a:extLst>
          </p:cNvPr>
          <p:cNvSpPr/>
          <p:nvPr/>
        </p:nvSpPr>
        <p:spPr>
          <a:xfrm>
            <a:off x="8184861" y="4645419"/>
            <a:ext cx="2146275" cy="2311729"/>
          </a:xfrm>
          <a:prstGeom prst="roundRect">
            <a:avLst/>
          </a:prstGeom>
          <a:solidFill>
            <a:srgbClr val="78B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5" name="object 21">
            <a:extLst>
              <a:ext uri="{FF2B5EF4-FFF2-40B4-BE49-F238E27FC236}">
                <a16:creationId xmlns:a16="http://schemas.microsoft.com/office/drawing/2014/main" id="{493D057C-50CF-E576-8464-9393F0ED8975}"/>
              </a:ext>
            </a:extLst>
          </p:cNvPr>
          <p:cNvSpPr txBox="1"/>
          <p:nvPr/>
        </p:nvSpPr>
        <p:spPr>
          <a:xfrm>
            <a:off x="8252408" y="4767361"/>
            <a:ext cx="2011179" cy="2054409"/>
          </a:xfrm>
          <a:prstGeom prst="rect">
            <a:avLst/>
          </a:prstGeom>
        </p:spPr>
        <p:txBody>
          <a:bodyPr vert="horz" wrap="square" lIns="0" tIns="22860" rIns="0" bIns="0" rtlCol="0">
            <a:spAutoFit/>
          </a:bodyPr>
          <a:lstStyle/>
          <a:p>
            <a:pPr algn="ctr"/>
            <a:r>
              <a:rPr lang="fr-FR" sz="1200" b="1" dirty="0">
                <a:solidFill>
                  <a:schemeClr val="bg1"/>
                </a:solidFill>
                <a:latin typeface="Titilium"/>
                <a:cs typeface="Arial" panose="020B0604020202020204" pitchFamily="34" charset="0"/>
              </a:rPr>
              <a:t>Le fret fluvial est une solution logistique durable qui se traduit par une réduction des émissions et le décongestion-</a:t>
            </a:r>
          </a:p>
          <a:p>
            <a:pPr algn="ctr"/>
            <a:r>
              <a:rPr lang="fr-FR" sz="1200" b="1" dirty="0" err="1">
                <a:solidFill>
                  <a:schemeClr val="bg1"/>
                </a:solidFill>
                <a:latin typeface="Titilium"/>
                <a:cs typeface="Arial" panose="020B0604020202020204" pitchFamily="34" charset="0"/>
              </a:rPr>
              <a:t>nement</a:t>
            </a:r>
            <a:r>
              <a:rPr lang="fr-FR" sz="1200" b="1" dirty="0">
                <a:solidFill>
                  <a:schemeClr val="bg1"/>
                </a:solidFill>
                <a:latin typeface="Titilium"/>
                <a:cs typeface="Arial" panose="020B0604020202020204" pitchFamily="34" charset="0"/>
              </a:rPr>
              <a:t> des axes routiers. Ces bénéfices viennent s’ajouter à une absence de nuisances sonores et un taux d’</a:t>
            </a:r>
            <a:r>
              <a:rPr lang="fr-FR" sz="1200" b="1" dirty="0" err="1">
                <a:solidFill>
                  <a:schemeClr val="bg1"/>
                </a:solidFill>
                <a:latin typeface="Titilium"/>
                <a:cs typeface="Arial" panose="020B0604020202020204" pitchFamily="34" charset="0"/>
              </a:rPr>
              <a:t>acciden-tologie</a:t>
            </a:r>
            <a:r>
              <a:rPr lang="fr-FR" sz="1200" b="1" dirty="0">
                <a:solidFill>
                  <a:schemeClr val="bg1"/>
                </a:solidFill>
                <a:latin typeface="Titilium"/>
                <a:cs typeface="Arial" panose="020B0604020202020204" pitchFamily="34" charset="0"/>
              </a:rPr>
              <a:t> très faible. C’est un puissant levier de la transition écologique.</a:t>
            </a:r>
            <a:endParaRPr lang="en-US" sz="1200" b="1" dirty="0">
              <a:solidFill>
                <a:schemeClr val="bg1"/>
              </a:solidFill>
              <a:latin typeface="Titilium"/>
              <a:cs typeface="Arial" panose="020B0604020202020204" pitchFamily="34" charset="0"/>
            </a:endParaRPr>
          </a:p>
        </p:txBody>
      </p:sp>
      <p:pic>
        <p:nvPicPr>
          <p:cNvPr id="6" name="Image 5" descr="Une image contenant Graphique, Caractère coloré, cercle, capture d’écran&#10;&#10;Description générée automatiquement">
            <a:extLst>
              <a:ext uri="{FF2B5EF4-FFF2-40B4-BE49-F238E27FC236}">
                <a16:creationId xmlns:a16="http://schemas.microsoft.com/office/drawing/2014/main" id="{F83E7B80-4BD6-F343-34CB-2323FFE971B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54000" y="881120"/>
            <a:ext cx="576235" cy="576235"/>
          </a:xfrm>
          <a:prstGeom prst="rect">
            <a:avLst/>
          </a:prstGeom>
        </p:spPr>
      </p:pic>
      <p:pic>
        <p:nvPicPr>
          <p:cNvPr id="7" name="Image 6" descr="Une image contenant lampe, cercle&#10;&#10;Description générée automatiquement">
            <a:extLst>
              <a:ext uri="{FF2B5EF4-FFF2-40B4-BE49-F238E27FC236}">
                <a16:creationId xmlns:a16="http://schemas.microsoft.com/office/drawing/2014/main" id="{DA704122-3163-22BF-3F2D-A4C35C81A28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0800000">
            <a:off x="9021363" y="898544"/>
            <a:ext cx="557021" cy="557021"/>
          </a:xfrm>
          <a:prstGeom prst="rect">
            <a:avLst/>
          </a:prstGeom>
        </p:spPr>
      </p:pic>
      <p:pic>
        <p:nvPicPr>
          <p:cNvPr id="13" name="Image 12" descr="Une image contenant Graphique, Police, conception, clipart&#10;&#10;Description générée automatiquement">
            <a:extLst>
              <a:ext uri="{FF2B5EF4-FFF2-40B4-BE49-F238E27FC236}">
                <a16:creationId xmlns:a16="http://schemas.microsoft.com/office/drawing/2014/main" id="{F512B405-2AE1-4FE7-677C-57CD2300458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813050" y="4553792"/>
            <a:ext cx="711062" cy="444696"/>
          </a:xfrm>
          <a:prstGeom prst="rect">
            <a:avLst/>
          </a:prstGeom>
        </p:spPr>
      </p:pic>
      <p:pic>
        <p:nvPicPr>
          <p:cNvPr id="16" name="Image 15" descr="Une image contenant ressort hélicoïdal, printemps, conception, art&#10;&#10;Description générée automatiquement">
            <a:extLst>
              <a:ext uri="{FF2B5EF4-FFF2-40B4-BE49-F238E27FC236}">
                <a16:creationId xmlns:a16="http://schemas.microsoft.com/office/drawing/2014/main" id="{41C94A65-05DD-6899-8479-ACA85D76C59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603261" y="5309303"/>
            <a:ext cx="465782" cy="490646"/>
          </a:xfrm>
          <a:prstGeom prst="rect">
            <a:avLst/>
          </a:prstGeom>
        </p:spPr>
      </p:pic>
      <p:pic>
        <p:nvPicPr>
          <p:cNvPr id="18" name="Image 17" descr="Une image contenant Graphique, capture d’écran, symbole, Police&#10;&#10;Description générée automatiquement">
            <a:extLst>
              <a:ext uri="{FF2B5EF4-FFF2-40B4-BE49-F238E27FC236}">
                <a16:creationId xmlns:a16="http://schemas.microsoft.com/office/drawing/2014/main" id="{1717EBF4-B051-324A-5FDB-0298EDF0BD7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541001" y="2175471"/>
            <a:ext cx="508654" cy="444696"/>
          </a:xfrm>
          <a:prstGeom prst="rect">
            <a:avLst/>
          </a:prstGeom>
        </p:spPr>
      </p:pic>
      <p:sp>
        <p:nvSpPr>
          <p:cNvPr id="5" name="object 14">
            <a:extLst>
              <a:ext uri="{FF2B5EF4-FFF2-40B4-BE49-F238E27FC236}">
                <a16:creationId xmlns:a16="http://schemas.microsoft.com/office/drawing/2014/main" id="{9FE5ECA8-FB82-CF5D-ADE3-502BECFC3BF9}"/>
              </a:ext>
            </a:extLst>
          </p:cNvPr>
          <p:cNvSpPr txBox="1"/>
          <p:nvPr/>
        </p:nvSpPr>
        <p:spPr>
          <a:xfrm>
            <a:off x="5327650" y="7272313"/>
            <a:ext cx="5308286" cy="166712"/>
          </a:xfrm>
          <a:prstGeom prst="rect">
            <a:avLst/>
          </a:prstGeom>
        </p:spPr>
        <p:txBody>
          <a:bodyPr vert="horz" wrap="square" lIns="0" tIns="12700" rIns="0" bIns="0" rtlCol="0">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lang="fr-FR" sz="1100" b="1" dirty="0">
                <a:solidFill>
                  <a:srgbClr val="69B61C"/>
                </a:solidFill>
                <a:latin typeface="Titilium"/>
              </a:rPr>
              <a:t>*Le fonds de Prêt Fluvial Initiative est géré par l’association Initiative Seine Yvelines.</a:t>
            </a:r>
            <a:endParaRPr sz="1100" b="1" dirty="0">
              <a:solidFill>
                <a:srgbClr val="69B61C"/>
              </a:solidFill>
              <a:latin typeface="Titilium"/>
            </a:endParaRPr>
          </a:p>
        </p:txBody>
      </p:sp>
      <p:pic>
        <p:nvPicPr>
          <p:cNvPr id="9" name="Image 8">
            <a:extLst>
              <a:ext uri="{FF2B5EF4-FFF2-40B4-BE49-F238E27FC236}">
                <a16:creationId xmlns:a16="http://schemas.microsoft.com/office/drawing/2014/main" id="{BF7C3351-83EB-A082-80BD-4B64BDD886B8}"/>
              </a:ext>
            </a:extLst>
          </p:cNvPr>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6199404" y="2732998"/>
            <a:ext cx="622800" cy="66701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E61968"/>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1463</TotalTime>
  <Words>504</Words>
  <Application>Microsoft Office PowerPoint</Application>
  <PresentationFormat>Personnalisé</PresentationFormat>
  <Paragraphs>54</Paragraphs>
  <Slides>2</Slides>
  <Notes>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vt:i4>
      </vt:variant>
    </vt:vector>
  </HeadingPairs>
  <TitlesOfParts>
    <vt:vector size="8" baseType="lpstr">
      <vt:lpstr>Arial</vt:lpstr>
      <vt:lpstr>Book Antiqua</vt:lpstr>
      <vt:lpstr>Calibri</vt:lpstr>
      <vt:lpstr>Titilium</vt:lpstr>
      <vt:lpstr>TitilliumMaps26L-750wt</vt:lpstr>
      <vt:lpstr>Office Theme</vt:lpstr>
      <vt:lpstr>Présentation PowerPoint</vt:lpstr>
      <vt:lpstr>SOUTENIR LE SECTEUR FLUVIAL  GRÂCE À UN PRÊT D’HONNEUR JUSQU’À 75 000 €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Faites équipe avec nous !</dc:title>
  <dc:creator>Mélanie Vautherot</dc:creator>
  <cp:lastModifiedBy>Nadège Hammoudi</cp:lastModifiedBy>
  <cp:revision>86</cp:revision>
  <cp:lastPrinted>2022-11-17T15:44:26Z</cp:lastPrinted>
  <dcterms:created xsi:type="dcterms:W3CDTF">2022-04-19T13:00:11Z</dcterms:created>
  <dcterms:modified xsi:type="dcterms:W3CDTF">2023-09-04T13:18:01Z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2022-04-19T00:00:00Z</vt:filetime>
  </property>
  <property fmtid="{D5CDD505-2E9C-101B-9397-08002B2CF9AE}" pid="3" name="Creator">
    <vt:lpwstr>Adobe InDesign 17.2 (Macintosh)</vt:lpwstr>
  </property>
  <property fmtid="{D5CDD505-2E9C-101B-9397-08002B2CF9AE}" pid="4" name="LastSaved">
    <vt:filetime>2022-04-19T00:00:00Z</vt:filetime>
  </property>
</Properties>
</file>